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0" r:id="rId2"/>
    <p:sldId id="283" r:id="rId3"/>
    <p:sldId id="258" r:id="rId4"/>
    <p:sldId id="328" r:id="rId5"/>
    <p:sldId id="302" r:id="rId6"/>
    <p:sldId id="331" r:id="rId7"/>
    <p:sldId id="288" r:id="rId8"/>
    <p:sldId id="307" r:id="rId9"/>
    <p:sldId id="324" r:id="rId10"/>
    <p:sldId id="329" r:id="rId11"/>
    <p:sldId id="334" r:id="rId12"/>
    <p:sldId id="336" r:id="rId13"/>
    <p:sldId id="337" r:id="rId14"/>
    <p:sldId id="335" r:id="rId15"/>
    <p:sldId id="338" r:id="rId16"/>
    <p:sldId id="352" r:id="rId17"/>
    <p:sldId id="353" r:id="rId18"/>
    <p:sldId id="354" r:id="rId19"/>
    <p:sldId id="355" r:id="rId20"/>
    <p:sldId id="356" r:id="rId21"/>
    <p:sldId id="339" r:id="rId22"/>
    <p:sldId id="340" r:id="rId23"/>
    <p:sldId id="342" r:id="rId24"/>
    <p:sldId id="343" r:id="rId25"/>
    <p:sldId id="357" r:id="rId26"/>
    <p:sldId id="358" r:id="rId27"/>
    <p:sldId id="359" r:id="rId28"/>
    <p:sldId id="348" r:id="rId29"/>
    <p:sldId id="347" r:id="rId30"/>
    <p:sldId id="349" r:id="rId31"/>
    <p:sldId id="350" r:id="rId32"/>
    <p:sldId id="345" r:id="rId33"/>
    <p:sldId id="351" r:id="rId34"/>
    <p:sldId id="346" r:id="rId35"/>
    <p:sldId id="295" r:id="rId36"/>
    <p:sldId id="309" r:id="rId37"/>
    <p:sldId id="284" r:id="rId38"/>
    <p:sldId id="262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538"/>
    <a:srgbClr val="9DC3E6"/>
    <a:srgbClr val="88CDD3"/>
    <a:srgbClr val="09B9B5"/>
    <a:srgbClr val="00375B"/>
    <a:srgbClr val="005288"/>
    <a:srgbClr val="D13181"/>
    <a:srgbClr val="00A9E9"/>
    <a:srgbClr val="D9D9D9"/>
    <a:srgbClr val="FC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36" autoAdjust="0"/>
    <p:restoredTop sz="94660"/>
  </p:normalViewPr>
  <p:slideViewPr>
    <p:cSldViewPr snapToGrid="0">
      <p:cViewPr>
        <p:scale>
          <a:sx n="66" d="100"/>
          <a:sy n="66" d="100"/>
        </p:scale>
        <p:origin x="768" y="18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90155-272D-49AE-9D79-326DA72DFF1E}" type="datetimeFigureOut">
              <a:rPr lang="de-AT" smtClean="0"/>
              <a:t>18.04.2023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4FB5-748A-44E1-BAA0-1906F76326B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884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B4783-90B2-48D7-876C-D4A81FE53D92}" type="datetimeFigureOut">
              <a:rPr lang="de-AT" smtClean="0"/>
              <a:t>18.04.2023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95461-9508-4797-A0FB-2909C503AF8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282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461-9508-4797-A0FB-2909C503AF8E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949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647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3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69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14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166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61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057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49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98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461-9508-4797-A0FB-2909C503AF8E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5418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694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115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07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631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752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690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502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591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Mailchimp</a:t>
            </a:r>
            <a:r>
              <a:rPr lang="de-AT" dirty="0"/>
              <a:t> für Newsletter, </a:t>
            </a:r>
            <a:r>
              <a:rPr lang="de-AT" dirty="0" err="1"/>
              <a:t>Wordpress</a:t>
            </a:r>
            <a:r>
              <a:rPr lang="de-AT" dirty="0"/>
              <a:t> nicht mehr anpassbar (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theme</a:t>
            </a:r>
            <a:r>
              <a:rPr lang="de-AT" dirty="0"/>
              <a:t>), Look and </a:t>
            </a:r>
            <a:r>
              <a:rPr lang="de-AT" dirty="0" err="1"/>
              <a:t>Feel</a:t>
            </a:r>
            <a:r>
              <a:rPr lang="de-AT" dirty="0"/>
              <a:t> innerhalb einer Applikation besser gestaltbar.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461-9508-4797-A0FB-2909C503AF8E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119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461-9508-4797-A0FB-2909C503AF8E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423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09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32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CF12-A68C-4746-8E8D-B6BC55CFD2D1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15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771A-C3C3-4C3E-B3C6-5243F6C9019F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18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61AB-5242-4420-B50A-B501FA2764E7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875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D81B-9D98-46A2-83BC-EE819137847E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741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F7961-F7CB-46C4-9795-D7E3B83C7F3C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461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A453-C90F-4997-A47D-595510D46CEA}" type="datetime1">
              <a:rPr lang="de-AT" smtClean="0"/>
              <a:t>18.04.2023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36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5F46-94FC-46E8-8850-0772075758D0}" type="datetime1">
              <a:rPr lang="de-AT" smtClean="0"/>
              <a:t>18.04.2023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10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C982A-EAF4-4BEE-A5C4-E72D51EE7E7E}" type="datetime1">
              <a:rPr lang="de-AT" smtClean="0"/>
              <a:t>18.04.2023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622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28E0-5F10-4F9D-A4FE-BEF2FBC50572}" type="datetime1">
              <a:rPr lang="de-AT" smtClean="0"/>
              <a:t>18.04.2023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412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411-6588-4443-9D1E-C61DBAEE787A}" type="datetime1">
              <a:rPr lang="de-AT" smtClean="0"/>
              <a:t>18.04.2023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07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D34-C5E4-4B05-BE57-3011FE977F7A}" type="datetime1">
              <a:rPr lang="de-AT" smtClean="0"/>
              <a:t>18.04.2023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www.sphinx.at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249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FEBD5-3CCD-49D2-9D2D-F4EF4403AA11}" type="datetime1">
              <a:rPr lang="de-AT" smtClean="0"/>
              <a:t>18.04.2023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www.sphinx.at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00D51-A1A0-4EBC-AE60-E9320B4F43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8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twitter.com/oraclexpert" TargetMode="External"/><Relationship Id="rId7" Type="http://schemas.openxmlformats.org/officeDocument/2006/relationships/hyperlink" Target="https://sphinx.at/blo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hinx.at/" TargetMode="External"/><Relationship Id="rId5" Type="http://schemas.openxmlformats.org/officeDocument/2006/relationships/hyperlink" Target="https://yaitcon.hashnode.dev/" TargetMode="External"/><Relationship Id="rId4" Type="http://schemas.openxmlformats.org/officeDocument/2006/relationships/hyperlink" Target="https://www.linkedin.com/in/tom-lieber-50ab492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itcon.hashnode.dev/sql-macros-used-in-oracle-apex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hyperlink" Target="https://yaitcon.hashnode.dev/good-old-oracle-21c-is-dy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itcon.hashnode.dev/carlogbook-monitoring" TargetMode="External"/><Relationship Id="rId5" Type="http://schemas.openxmlformats.org/officeDocument/2006/relationships/hyperlink" Target="https://yaitcon.hashnode.dev/troubles-to-get-multiuser-ready" TargetMode="External"/><Relationship Id="rId4" Type="http://schemas.openxmlformats.org/officeDocument/2006/relationships/hyperlink" Target="https://yaitcon.hashnode.dev/my-first-carlogbook-registration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oracle.com/apex/post/load-data-into-existing-tables-with-apex-191" TargetMode="External"/><Relationship Id="rId13" Type="http://schemas.openxmlformats.org/officeDocument/2006/relationships/hyperlink" Target="http://orclking.blogspot.com/2020/06/manage-countries-coordinates-and-flags.html" TargetMode="External"/><Relationship Id="rId18" Type="http://schemas.openxmlformats.org/officeDocument/2006/relationships/hyperlink" Target="https://www.foxinfotech.in/2019/08/display-blob-contents-pdf-images-into-a-region-in-oracle-apex-page.html" TargetMode="External"/><Relationship Id="rId3" Type="http://schemas.openxmlformats.org/officeDocument/2006/relationships/hyperlink" Target="https://oracle-base.com/articles/linux/letsencrypt-free-certificates-on-oracle-linux" TargetMode="External"/><Relationship Id="rId21" Type="http://schemas.openxmlformats.org/officeDocument/2006/relationships/hyperlink" Target="https://www.youtube.com/watch?v=fBlELzdiPMM" TargetMode="External"/><Relationship Id="rId7" Type="http://schemas.openxmlformats.org/officeDocument/2006/relationships/hyperlink" Target="https://diveintoapex.com/2021/12/12/capturing-lat-long-address-info-without-a-map/" TargetMode="External"/><Relationship Id="rId12" Type="http://schemas.openxmlformats.org/officeDocument/2006/relationships/hyperlink" Target="https://apex.oracle.com/pls/apex/r/apex_pm/sample-cards/embedded-video" TargetMode="External"/><Relationship Id="rId17" Type="http://schemas.openxmlformats.org/officeDocument/2006/relationships/hyperlink" Target="https://dickdral.blogspot.com/2021/10/creating-mobile-app-with-apex-part-11.html" TargetMode="External"/><Relationship Id="rId2" Type="http://schemas.openxmlformats.org/officeDocument/2006/relationships/hyperlink" Target="https://dgielis.blogspot.com/2020/08/free-oracle-cloud-custom-domain-name.html" TargetMode="External"/><Relationship Id="rId16" Type="http://schemas.openxmlformats.org/officeDocument/2006/relationships/hyperlink" Target="http://www.apexexplorer.com/how-to-get-screen-resolution-of-system-in-oracle-apex/" TargetMode="External"/><Relationship Id="rId20" Type="http://schemas.openxmlformats.org/officeDocument/2006/relationships/hyperlink" Target="https://jeffkemponoracle.com/2020/03/next-previous-record-how-apex-does-i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ntent.dsp.co.uk/apex/can-i-generate-pdfs-from-apex-in-the-always-free-oracle-cloud" TargetMode="External"/><Relationship Id="rId11" Type="http://schemas.openxmlformats.org/officeDocument/2006/relationships/hyperlink" Target="http://dgielis.blogspot.com/2020/09/more-advanced-file-uploads-in-oracle.html" TargetMode="External"/><Relationship Id="rId5" Type="http://schemas.openxmlformats.org/officeDocument/2006/relationships/hyperlink" Target="https://medium.com/oracle-saas-paas/how-to-connect-to-oracle-cloud-free-tier-database-using-sql-developer-ed40b17b3ba6" TargetMode="External"/><Relationship Id="rId15" Type="http://schemas.openxmlformats.org/officeDocument/2006/relationships/hyperlink" Target="https://community.oracle.com/tech/developers/discussion/4485127/apex-21-1-map-region-how-to-center-and-zoom-to-a-specific-location" TargetMode="External"/><Relationship Id="rId10" Type="http://schemas.openxmlformats.org/officeDocument/2006/relationships/hyperlink" Target="https://blogs.oracle.com/apex/post/a-simple-guide-to-the-new-cards-region-in-apex-202" TargetMode="External"/><Relationship Id="rId19" Type="http://schemas.openxmlformats.org/officeDocument/2006/relationships/hyperlink" Target="https://www.plumislandmedia.net/oracle/fast-nearest-location-finder-oracle/" TargetMode="External"/><Relationship Id="rId4" Type="http://schemas.openxmlformats.org/officeDocument/2006/relationships/hyperlink" Target="https://linuxhint.com/update-all-packages-oracle-linux-8/" TargetMode="External"/><Relationship Id="rId9" Type="http://schemas.openxmlformats.org/officeDocument/2006/relationships/hyperlink" Target="https://jeffkemponoracle.com/2021/04/google-map-plugin-vs-oracle-apex-map-region/" TargetMode="External"/><Relationship Id="rId14" Type="http://schemas.openxmlformats.org/officeDocument/2006/relationships/hyperlink" Target="https://www.youtube.com/watch?v=EPWuNrKlBFw" TargetMode="External"/><Relationship Id="rId22" Type="http://schemas.openxmlformats.org/officeDocument/2006/relationships/hyperlink" Target="https://blog.cloudnueva.com/apex-automation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5"/>
          <a:stretch/>
        </p:blipFill>
        <p:spPr>
          <a:xfrm>
            <a:off x="0" y="1"/>
            <a:ext cx="12192000" cy="1966452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1179870" y="2163097"/>
            <a:ext cx="10766323" cy="269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…………………………………………..</a:t>
            </a:r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</a:rPr>
              <a:t>Build your Dreams – Car App with Apex Progressive Web App Feature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Oracle Cloud Free-Tier </a:t>
            </a:r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AT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 2023</a:t>
            </a:r>
            <a:b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AT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…………………………………………..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03" y="5734663"/>
            <a:ext cx="1667797" cy="8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D1732-297C-483E-A789-F43B89E8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Bild von https://blog.cloudnueva.com/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ACE6B8-7CA7-4632-A629-F64632C1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10</a:t>
            </a:fld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52D2391-037B-4043-A4A9-B7E73006845D}"/>
              </a:ext>
            </a:extLst>
          </p:cNvPr>
          <p:cNvSpPr/>
          <p:nvPr/>
        </p:nvSpPr>
        <p:spPr>
          <a:xfrm>
            <a:off x="5231876" y="2455682"/>
            <a:ext cx="1423448" cy="9733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highlight>
                <a:srgbClr val="FFFF00"/>
              </a:highlight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6FCFA3F-3285-4DEE-8FBD-680737CA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69" y="6075984"/>
            <a:ext cx="1121461" cy="560731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D555DC4-AD78-4134-8B37-24388C688681}"/>
              </a:ext>
            </a:extLst>
          </p:cNvPr>
          <p:cNvGrpSpPr/>
          <p:nvPr/>
        </p:nvGrpSpPr>
        <p:grpSpPr>
          <a:xfrm>
            <a:off x="411829" y="369302"/>
            <a:ext cx="8395498" cy="716757"/>
            <a:chOff x="1946311" y="2616748"/>
            <a:chExt cx="8395498" cy="716757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CA422B04-25AC-42AE-B454-273D299848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B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ECB2BC67-384D-471E-9754-683BD32EB4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Cloud to Car – nicht immer möglich!</a:t>
              </a:r>
            </a:p>
          </p:txBody>
        </p:sp>
      </p:grp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DBBA85EB-4285-4D9D-B671-6670DE20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82" y="1435713"/>
            <a:ext cx="9715018" cy="53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33BEE67-5D76-4AFD-8FEB-70837AC7C6AB}"/>
              </a:ext>
            </a:extLst>
          </p:cNvPr>
          <p:cNvCxnSpPr/>
          <p:nvPr/>
        </p:nvCxnSpPr>
        <p:spPr>
          <a:xfrm flipV="1">
            <a:off x="2650603" y="2731625"/>
            <a:ext cx="381964" cy="555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.png">
            <a:extLst>
              <a:ext uri="{FF2B5EF4-FFF2-40B4-BE49-F238E27FC236}">
                <a16:creationId xmlns:a16="http://schemas.microsoft.com/office/drawing/2014/main" id="{1224AF8A-3C72-4068-A798-0CDA68644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7" y="3429000"/>
            <a:ext cx="3000313" cy="317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66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1" name="Grafik 9" descr="Puzzleteile">
            <a:extLst>
              <a:ext uri="{FF2B5EF4-FFF2-40B4-BE49-F238E27FC236}">
                <a16:creationId xmlns:a16="http://schemas.microsoft.com/office/drawing/2014/main" id="{FA4B693D-9937-47E8-BEAF-BCEE2919B824}"/>
              </a:ext>
            </a:extLst>
          </p:cNvPr>
          <p:cNvGrpSpPr/>
          <p:nvPr/>
        </p:nvGrpSpPr>
        <p:grpSpPr>
          <a:xfrm>
            <a:off x="519382" y="1163853"/>
            <a:ext cx="4330411" cy="3974582"/>
            <a:chOff x="1318035" y="2136126"/>
            <a:chExt cx="2130907" cy="2088306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14F956D0-391F-4518-8A93-B88E8884AE81}"/>
                </a:ext>
              </a:extLst>
            </p:cNvPr>
            <p:cNvSpPr/>
            <p:nvPr/>
          </p:nvSpPr>
          <p:spPr>
            <a:xfrm rot="20234047">
              <a:off x="2239508" y="2136126"/>
              <a:ext cx="1209434" cy="1094250"/>
            </a:xfrm>
            <a:custGeom>
              <a:avLst/>
              <a:gdLst>
                <a:gd name="connsiteX0" fmla="*/ 177165 w 1209433"/>
                <a:gd name="connsiteY0" fmla="*/ 760090 h 1094249"/>
                <a:gd name="connsiteX1" fmla="*/ 177165 w 1209433"/>
                <a:gd name="connsiteY1" fmla="*/ 760090 h 1094249"/>
                <a:gd name="connsiteX2" fmla="*/ 339286 w 1209433"/>
                <a:gd name="connsiteY2" fmla="*/ 827184 h 1094249"/>
                <a:gd name="connsiteX3" fmla="*/ 542422 w 1209433"/>
                <a:gd name="connsiteY3" fmla="*/ 645023 h 1094249"/>
                <a:gd name="connsiteX4" fmla="*/ 710179 w 1209433"/>
                <a:gd name="connsiteY4" fmla="*/ 763833 h 1094249"/>
                <a:gd name="connsiteX5" fmla="*/ 676488 w 1209433"/>
                <a:gd name="connsiteY5" fmla="*/ 966845 h 1094249"/>
                <a:gd name="connsiteX6" fmla="*/ 871725 w 1209433"/>
                <a:gd name="connsiteY6" fmla="*/ 1047762 h 1094249"/>
                <a:gd name="connsiteX7" fmla="*/ 875181 w 1209433"/>
                <a:gd name="connsiteY7" fmla="*/ 1049202 h 1094249"/>
                <a:gd name="connsiteX8" fmla="*/ 1162853 w 1209433"/>
                <a:gd name="connsiteY8" fmla="*/ 353201 h 1094249"/>
                <a:gd name="connsiteX9" fmla="*/ 464837 w 1209433"/>
                <a:gd name="connsiteY9" fmla="*/ 65241 h 1094249"/>
                <a:gd name="connsiteX10" fmla="*/ 356276 w 1209433"/>
                <a:gd name="connsiteY10" fmla="*/ 332180 h 1094249"/>
                <a:gd name="connsiteX11" fmla="*/ 356276 w 1209433"/>
                <a:gd name="connsiteY11" fmla="*/ 332180 h 1094249"/>
                <a:gd name="connsiteX12" fmla="*/ 347925 w 1209433"/>
                <a:gd name="connsiteY12" fmla="*/ 352050 h 1094249"/>
                <a:gd name="connsiteX13" fmla="*/ 345621 w 1209433"/>
                <a:gd name="connsiteY13" fmla="*/ 342835 h 1094249"/>
                <a:gd name="connsiteX14" fmla="*/ 150384 w 1209433"/>
                <a:gd name="connsiteY14" fmla="*/ 261918 h 1094249"/>
                <a:gd name="connsiteX15" fmla="*/ 73499 w 1209433"/>
                <a:gd name="connsiteY15" fmla="*/ 334772 h 1094249"/>
                <a:gd name="connsiteX16" fmla="*/ 165620 w 1209433"/>
                <a:gd name="connsiteY16" fmla="*/ 524544 h 1094249"/>
                <a:gd name="connsiteX17" fmla="*/ 271616 w 1209433"/>
                <a:gd name="connsiteY17" fmla="*/ 521370 h 1094249"/>
                <a:gd name="connsiteX18" fmla="*/ 280830 w 1209433"/>
                <a:gd name="connsiteY18" fmla="*/ 517627 h 1094249"/>
                <a:gd name="connsiteX19" fmla="*/ 275359 w 1209433"/>
                <a:gd name="connsiteY19" fmla="*/ 530873 h 1094249"/>
                <a:gd name="connsiteX20" fmla="*/ 275359 w 1209433"/>
                <a:gd name="connsiteY20" fmla="*/ 530873 h 109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9433" h="1094249">
                  <a:moveTo>
                    <a:pt x="177165" y="760090"/>
                  </a:moveTo>
                  <a:lnTo>
                    <a:pt x="177165" y="760090"/>
                  </a:lnTo>
                  <a:lnTo>
                    <a:pt x="339286" y="827184"/>
                  </a:lnTo>
                  <a:cubicBezTo>
                    <a:pt x="345077" y="720789"/>
                    <a:pt x="436024" y="639233"/>
                    <a:pt x="542422" y="645023"/>
                  </a:cubicBezTo>
                  <a:cubicBezTo>
                    <a:pt x="616540" y="649058"/>
                    <a:pt x="681772" y="695255"/>
                    <a:pt x="710179" y="763833"/>
                  </a:cubicBezTo>
                  <a:cubicBezTo>
                    <a:pt x="737665" y="832494"/>
                    <a:pt x="724678" y="910742"/>
                    <a:pt x="676488" y="966845"/>
                  </a:cubicBezTo>
                  <a:lnTo>
                    <a:pt x="871725" y="1047762"/>
                  </a:lnTo>
                  <a:lnTo>
                    <a:pt x="875181" y="1049202"/>
                  </a:lnTo>
                  <a:lnTo>
                    <a:pt x="1162853" y="353201"/>
                  </a:lnTo>
                  <a:lnTo>
                    <a:pt x="464837" y="65241"/>
                  </a:lnTo>
                  <a:lnTo>
                    <a:pt x="356276" y="332180"/>
                  </a:lnTo>
                  <a:lnTo>
                    <a:pt x="356276" y="332180"/>
                  </a:lnTo>
                  <a:lnTo>
                    <a:pt x="347925" y="352050"/>
                  </a:lnTo>
                  <a:lnTo>
                    <a:pt x="345621" y="342835"/>
                  </a:lnTo>
                  <a:cubicBezTo>
                    <a:pt x="313926" y="266704"/>
                    <a:pt x="226642" y="230527"/>
                    <a:pt x="150384" y="261918"/>
                  </a:cubicBezTo>
                  <a:cubicBezTo>
                    <a:pt x="116952" y="276353"/>
                    <a:pt x="89711" y="302163"/>
                    <a:pt x="73499" y="334772"/>
                  </a:cubicBezTo>
                  <a:cubicBezTo>
                    <a:pt x="46534" y="412613"/>
                    <a:pt x="87776" y="497579"/>
                    <a:pt x="165620" y="524544"/>
                  </a:cubicBezTo>
                  <a:cubicBezTo>
                    <a:pt x="200147" y="536506"/>
                    <a:pt x="237864" y="535377"/>
                    <a:pt x="271616" y="521370"/>
                  </a:cubicBezTo>
                  <a:lnTo>
                    <a:pt x="280830" y="517627"/>
                  </a:lnTo>
                  <a:lnTo>
                    <a:pt x="275359" y="530873"/>
                  </a:lnTo>
                  <a:lnTo>
                    <a:pt x="275359" y="530873"/>
                  </a:lnTo>
                  <a:close/>
                </a:path>
              </a:pathLst>
            </a:custGeom>
            <a:solidFill>
              <a:schemeClr val="bg1"/>
            </a:solidFill>
            <a:ln w="28773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de-AT" sz="1400" dirty="0"/>
                <a:t>Oracle APEX </a:t>
              </a:r>
              <a:br>
                <a:rPr lang="de-AT" sz="1400" dirty="0"/>
              </a:br>
              <a:r>
                <a:rPr lang="de-AT" sz="1400" dirty="0"/>
                <a:t>PWA</a:t>
              </a:r>
            </a:p>
            <a:p>
              <a:pPr algn="ctr"/>
              <a:endParaRPr lang="de-AT" sz="140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AE839F7-B0C1-4B89-BD69-42F36DC0F48E}"/>
                </a:ext>
              </a:extLst>
            </p:cNvPr>
            <p:cNvSpPr/>
            <p:nvPr/>
          </p:nvSpPr>
          <p:spPr>
            <a:xfrm>
              <a:off x="1318035" y="3359366"/>
              <a:ext cx="1180638" cy="863881"/>
            </a:xfrm>
            <a:custGeom>
              <a:avLst/>
              <a:gdLst>
                <a:gd name="connsiteX0" fmla="*/ 1033364 w 1180637"/>
                <a:gd name="connsiteY0" fmla="*/ 545559 h 863881"/>
                <a:gd name="connsiteX1" fmla="*/ 1124826 w 1180637"/>
                <a:gd name="connsiteY1" fmla="*/ 363637 h 863881"/>
                <a:gd name="connsiteX2" fmla="*/ 942904 w 1180637"/>
                <a:gd name="connsiteY2" fmla="*/ 272175 h 863881"/>
                <a:gd name="connsiteX3" fmla="*/ 871530 w 1180637"/>
                <a:gd name="connsiteY3" fmla="*/ 324405 h 863881"/>
                <a:gd name="connsiteX4" fmla="*/ 871530 w 1180637"/>
                <a:gd name="connsiteY4" fmla="*/ 65241 h 863881"/>
                <a:gd name="connsiteX5" fmla="*/ 696738 w 1180637"/>
                <a:gd name="connsiteY5" fmla="*/ 65241 h 863881"/>
                <a:gd name="connsiteX6" fmla="*/ 698754 w 1180637"/>
                <a:gd name="connsiteY6" fmla="*/ 94037 h 863881"/>
                <a:gd name="connsiteX7" fmla="*/ 468386 w 1180637"/>
                <a:gd name="connsiteY7" fmla="*/ 324405 h 863881"/>
                <a:gd name="connsiteX8" fmla="*/ 238017 w 1180637"/>
                <a:gd name="connsiteY8" fmla="*/ 94037 h 863881"/>
                <a:gd name="connsiteX9" fmla="*/ 240033 w 1180637"/>
                <a:gd name="connsiteY9" fmla="*/ 65241 h 863881"/>
                <a:gd name="connsiteX10" fmla="*/ 65241 w 1180637"/>
                <a:gd name="connsiteY10" fmla="*/ 65241 h 863881"/>
                <a:gd name="connsiteX11" fmla="*/ 65241 w 1180637"/>
                <a:gd name="connsiteY11" fmla="*/ 813938 h 863881"/>
                <a:gd name="connsiteX12" fmla="*/ 871530 w 1180637"/>
                <a:gd name="connsiteY12" fmla="*/ 813938 h 863881"/>
                <a:gd name="connsiteX13" fmla="*/ 871530 w 1180637"/>
                <a:gd name="connsiteY13" fmla="*/ 497182 h 863881"/>
                <a:gd name="connsiteX14" fmla="*/ 881897 w 1180637"/>
                <a:gd name="connsiteY14" fmla="*/ 509852 h 863881"/>
                <a:gd name="connsiteX15" fmla="*/ 887368 w 1180637"/>
                <a:gd name="connsiteY15" fmla="*/ 518203 h 863881"/>
                <a:gd name="connsiteX16" fmla="*/ 1015510 w 1180637"/>
                <a:gd name="connsiteY16" fmla="*/ 551318 h 863881"/>
                <a:gd name="connsiteX17" fmla="*/ 1029621 w 1180637"/>
                <a:gd name="connsiteY17" fmla="*/ 546999 h 86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80637" h="863881">
                  <a:moveTo>
                    <a:pt x="1033364" y="545559"/>
                  </a:moveTo>
                  <a:cubicBezTo>
                    <a:pt x="1108856" y="520578"/>
                    <a:pt x="1149807" y="439129"/>
                    <a:pt x="1124826" y="363637"/>
                  </a:cubicBezTo>
                  <a:cubicBezTo>
                    <a:pt x="1099845" y="288146"/>
                    <a:pt x="1018396" y="247198"/>
                    <a:pt x="942904" y="272175"/>
                  </a:cubicBezTo>
                  <a:cubicBezTo>
                    <a:pt x="914223" y="281666"/>
                    <a:pt x="889251" y="299937"/>
                    <a:pt x="871530" y="324405"/>
                  </a:cubicBezTo>
                  <a:lnTo>
                    <a:pt x="871530" y="65241"/>
                  </a:lnTo>
                  <a:lnTo>
                    <a:pt x="696738" y="65241"/>
                  </a:lnTo>
                  <a:cubicBezTo>
                    <a:pt x="698002" y="74790"/>
                    <a:pt x="698676" y="84405"/>
                    <a:pt x="698754" y="94037"/>
                  </a:cubicBezTo>
                  <a:cubicBezTo>
                    <a:pt x="698754" y="221267"/>
                    <a:pt x="595615" y="324405"/>
                    <a:pt x="468386" y="324405"/>
                  </a:cubicBezTo>
                  <a:cubicBezTo>
                    <a:pt x="341156" y="324405"/>
                    <a:pt x="238017" y="221267"/>
                    <a:pt x="238017" y="94037"/>
                  </a:cubicBezTo>
                  <a:cubicBezTo>
                    <a:pt x="238095" y="84405"/>
                    <a:pt x="238769" y="74790"/>
                    <a:pt x="240033" y="65241"/>
                  </a:cubicBezTo>
                  <a:lnTo>
                    <a:pt x="65241" y="65241"/>
                  </a:lnTo>
                  <a:lnTo>
                    <a:pt x="65241" y="813938"/>
                  </a:lnTo>
                  <a:lnTo>
                    <a:pt x="871530" y="813938"/>
                  </a:lnTo>
                  <a:lnTo>
                    <a:pt x="871530" y="497182"/>
                  </a:lnTo>
                  <a:cubicBezTo>
                    <a:pt x="874741" y="501602"/>
                    <a:pt x="878202" y="505832"/>
                    <a:pt x="881897" y="509852"/>
                  </a:cubicBezTo>
                  <a:cubicBezTo>
                    <a:pt x="883449" y="512804"/>
                    <a:pt x="885280" y="515600"/>
                    <a:pt x="887368" y="518203"/>
                  </a:cubicBezTo>
                  <a:cubicBezTo>
                    <a:pt x="921405" y="550797"/>
                    <a:pt x="969944" y="563343"/>
                    <a:pt x="1015510" y="551318"/>
                  </a:cubicBezTo>
                  <a:cubicBezTo>
                    <a:pt x="1020406" y="551318"/>
                    <a:pt x="1025013" y="548439"/>
                    <a:pt x="1029621" y="546999"/>
                  </a:cubicBezTo>
                  <a:close/>
                </a:path>
              </a:pathLst>
            </a:custGeom>
            <a:solidFill>
              <a:schemeClr val="bg1"/>
            </a:solidFill>
            <a:ln w="28773" cap="flat">
              <a:solidFill>
                <a:srgbClr val="9D25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de-AT" sz="1400" dirty="0"/>
                <a:t>   </a:t>
              </a:r>
            </a:p>
            <a:p>
              <a:r>
                <a:rPr lang="de-AT" sz="1400" dirty="0"/>
                <a:t>      </a:t>
              </a:r>
              <a:br>
                <a:rPr lang="de-AT" sz="1400" dirty="0"/>
              </a:br>
              <a:r>
                <a:rPr lang="de-AT" sz="1400" dirty="0"/>
                <a:t>   Oracle Linux</a:t>
              </a:r>
            </a:p>
            <a:p>
              <a:r>
                <a:rPr lang="de-AT" sz="1400" dirty="0"/>
                <a:t>   Node.js</a:t>
              </a:r>
              <a:br>
                <a:rPr lang="de-AT" sz="1400" dirty="0"/>
              </a:br>
              <a:r>
                <a:rPr lang="de-AT" sz="1400" dirty="0"/>
                <a:t>   </a:t>
              </a:r>
              <a:r>
                <a:rPr lang="de-AT" sz="1400" dirty="0" err="1"/>
                <a:t>Bluelinky</a:t>
              </a:r>
              <a:endParaRPr lang="de-AT" sz="1400" dirty="0"/>
            </a:p>
            <a:p>
              <a:r>
                <a:rPr lang="de-AT" sz="1400" dirty="0"/>
                <a:t>   </a:t>
              </a:r>
              <a:r>
                <a:rPr lang="de-AT" sz="1400" dirty="0" err="1"/>
                <a:t>CarConnection</a:t>
              </a:r>
              <a:endParaRPr lang="de-AT" sz="1400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CF1F637-16C9-42AD-957D-244DBD80D5A9}"/>
                </a:ext>
              </a:extLst>
            </p:cNvPr>
            <p:cNvSpPr/>
            <p:nvPr/>
          </p:nvSpPr>
          <p:spPr>
            <a:xfrm>
              <a:off x="2210712" y="3101386"/>
              <a:ext cx="863881" cy="1123046"/>
            </a:xfrm>
            <a:custGeom>
              <a:avLst/>
              <a:gdLst>
                <a:gd name="connsiteX0" fmla="*/ 497182 w 863881"/>
                <a:gd name="connsiteY0" fmla="*/ 322644 h 1123045"/>
                <a:gd name="connsiteX1" fmla="*/ 509852 w 863881"/>
                <a:gd name="connsiteY1" fmla="*/ 311990 h 1123045"/>
                <a:gd name="connsiteX2" fmla="*/ 518203 w 863881"/>
                <a:gd name="connsiteY2" fmla="*/ 306518 h 1123045"/>
                <a:gd name="connsiteX3" fmla="*/ 548727 w 863881"/>
                <a:gd name="connsiteY3" fmla="*/ 165130 h 1123045"/>
                <a:gd name="connsiteX4" fmla="*/ 548727 w 863881"/>
                <a:gd name="connsiteY4" fmla="*/ 160810 h 1123045"/>
                <a:gd name="connsiteX5" fmla="*/ 364694 w 863881"/>
                <a:gd name="connsiteY5" fmla="*/ 73677 h 1123045"/>
                <a:gd name="connsiteX6" fmla="*/ 277560 w 863881"/>
                <a:gd name="connsiteY6" fmla="*/ 257709 h 1123045"/>
                <a:gd name="connsiteX7" fmla="*/ 324405 w 863881"/>
                <a:gd name="connsiteY7" fmla="*/ 322644 h 1123045"/>
                <a:gd name="connsiteX8" fmla="*/ 65241 w 863881"/>
                <a:gd name="connsiteY8" fmla="*/ 322644 h 1123045"/>
                <a:gd name="connsiteX9" fmla="*/ 65241 w 863881"/>
                <a:gd name="connsiteY9" fmla="*/ 440708 h 1123045"/>
                <a:gd name="connsiteX10" fmla="*/ 94037 w 863881"/>
                <a:gd name="connsiteY10" fmla="*/ 438980 h 1123045"/>
                <a:gd name="connsiteX11" fmla="*/ 324405 w 863881"/>
                <a:gd name="connsiteY11" fmla="*/ 669349 h 1123045"/>
                <a:gd name="connsiteX12" fmla="*/ 94037 w 863881"/>
                <a:gd name="connsiteY12" fmla="*/ 899717 h 1123045"/>
                <a:gd name="connsiteX13" fmla="*/ 65241 w 863881"/>
                <a:gd name="connsiteY13" fmla="*/ 897701 h 1123045"/>
                <a:gd name="connsiteX14" fmla="*/ 65241 w 863881"/>
                <a:gd name="connsiteY14" fmla="*/ 1071341 h 1123045"/>
                <a:gd name="connsiteX15" fmla="*/ 813938 w 863881"/>
                <a:gd name="connsiteY15" fmla="*/ 1071341 h 1123045"/>
                <a:gd name="connsiteX16" fmla="*/ 813938 w 863881"/>
                <a:gd name="connsiteY16" fmla="*/ 322644 h 112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3881" h="1123045">
                  <a:moveTo>
                    <a:pt x="497182" y="322644"/>
                  </a:moveTo>
                  <a:cubicBezTo>
                    <a:pt x="501651" y="319393"/>
                    <a:pt x="505884" y="315834"/>
                    <a:pt x="509852" y="311990"/>
                  </a:cubicBezTo>
                  <a:cubicBezTo>
                    <a:pt x="512996" y="310789"/>
                    <a:pt x="515847" y="308923"/>
                    <a:pt x="518203" y="306518"/>
                  </a:cubicBezTo>
                  <a:cubicBezTo>
                    <a:pt x="553599" y="268585"/>
                    <a:pt x="565319" y="214288"/>
                    <a:pt x="548727" y="165130"/>
                  </a:cubicBezTo>
                  <a:lnTo>
                    <a:pt x="548727" y="160810"/>
                  </a:lnTo>
                  <a:cubicBezTo>
                    <a:pt x="521969" y="85929"/>
                    <a:pt x="439575" y="46919"/>
                    <a:pt x="364694" y="73677"/>
                  </a:cubicBezTo>
                  <a:cubicBezTo>
                    <a:pt x="289813" y="100434"/>
                    <a:pt x="250803" y="182828"/>
                    <a:pt x="277560" y="257709"/>
                  </a:cubicBezTo>
                  <a:cubicBezTo>
                    <a:pt x="286720" y="283349"/>
                    <a:pt x="302964" y="305865"/>
                    <a:pt x="324405" y="322644"/>
                  </a:cubicBezTo>
                  <a:lnTo>
                    <a:pt x="65241" y="322644"/>
                  </a:lnTo>
                  <a:lnTo>
                    <a:pt x="65241" y="440708"/>
                  </a:lnTo>
                  <a:cubicBezTo>
                    <a:pt x="74796" y="439550"/>
                    <a:pt x="84413" y="438975"/>
                    <a:pt x="94037" y="438980"/>
                  </a:cubicBezTo>
                  <a:cubicBezTo>
                    <a:pt x="221267" y="438980"/>
                    <a:pt x="324405" y="542119"/>
                    <a:pt x="324405" y="669349"/>
                  </a:cubicBezTo>
                  <a:cubicBezTo>
                    <a:pt x="324405" y="796578"/>
                    <a:pt x="221267" y="899717"/>
                    <a:pt x="94037" y="899717"/>
                  </a:cubicBezTo>
                  <a:cubicBezTo>
                    <a:pt x="84408" y="899628"/>
                    <a:pt x="74790" y="898957"/>
                    <a:pt x="65241" y="897701"/>
                  </a:cubicBezTo>
                  <a:lnTo>
                    <a:pt x="65241" y="1071341"/>
                  </a:lnTo>
                  <a:lnTo>
                    <a:pt x="813938" y="1071341"/>
                  </a:lnTo>
                  <a:lnTo>
                    <a:pt x="813938" y="322644"/>
                  </a:lnTo>
                  <a:close/>
                </a:path>
              </a:pathLst>
            </a:custGeom>
            <a:solidFill>
              <a:schemeClr val="bg1"/>
            </a:solidFill>
            <a:ln w="28773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de-AT" sz="1400" dirty="0"/>
                <a:t>   </a:t>
              </a:r>
            </a:p>
            <a:p>
              <a:pPr algn="ctr"/>
              <a:endParaRPr lang="de-AT" sz="1400" dirty="0"/>
            </a:p>
            <a:p>
              <a:pPr algn="ctr"/>
              <a:r>
                <a:rPr lang="de-AT" sz="1400" dirty="0"/>
                <a:t>   Oracle </a:t>
              </a:r>
            </a:p>
            <a:p>
              <a:pPr algn="ctr"/>
              <a:r>
                <a:rPr lang="de-AT" sz="1400" dirty="0"/>
                <a:t>          Scheduler</a:t>
              </a:r>
            </a:p>
            <a:p>
              <a:pPr algn="ctr"/>
              <a:r>
                <a:rPr lang="de-AT" sz="1400" dirty="0"/>
                <a:t>VPD</a:t>
              </a:r>
            </a:p>
            <a:p>
              <a:pPr algn="ctr"/>
              <a:r>
                <a:rPr lang="de-AT" sz="1400" dirty="0"/>
                <a:t>              JSON_TABLE</a:t>
              </a: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8CC14892-0501-4CB7-A998-9395692EAB32}"/>
                </a:ext>
              </a:extLst>
            </p:cNvPr>
            <p:cNvSpPr/>
            <p:nvPr/>
          </p:nvSpPr>
          <p:spPr>
            <a:xfrm>
              <a:off x="1318035" y="2466112"/>
              <a:ext cx="921473" cy="1180638"/>
            </a:xfrm>
            <a:custGeom>
              <a:avLst/>
              <a:gdLst>
                <a:gd name="connsiteX0" fmla="*/ 871530 w 921473"/>
                <a:gd name="connsiteY0" fmla="*/ 364144 h 1180637"/>
                <a:gd name="connsiteX1" fmla="*/ 871530 w 921473"/>
                <a:gd name="connsiteY1" fmla="*/ 65241 h 1180637"/>
                <a:gd name="connsiteX2" fmla="*/ 65241 w 921473"/>
                <a:gd name="connsiteY2" fmla="*/ 65241 h 1180637"/>
                <a:gd name="connsiteX3" fmla="*/ 65241 w 921473"/>
                <a:gd name="connsiteY3" fmla="*/ 871530 h 1180637"/>
                <a:gd name="connsiteX4" fmla="*/ 381998 w 921473"/>
                <a:gd name="connsiteY4" fmla="*/ 871530 h 1180637"/>
                <a:gd name="connsiteX5" fmla="*/ 324405 w 921473"/>
                <a:gd name="connsiteY5" fmla="*/ 986714 h 1180637"/>
                <a:gd name="connsiteX6" fmla="*/ 468386 w 921473"/>
                <a:gd name="connsiteY6" fmla="*/ 1130695 h 1180637"/>
                <a:gd name="connsiteX7" fmla="*/ 612366 w 921473"/>
                <a:gd name="connsiteY7" fmla="*/ 986714 h 1180637"/>
                <a:gd name="connsiteX8" fmla="*/ 554774 w 921473"/>
                <a:gd name="connsiteY8" fmla="*/ 871530 h 1180637"/>
                <a:gd name="connsiteX9" fmla="*/ 871530 w 921473"/>
                <a:gd name="connsiteY9" fmla="*/ 871530 h 1180637"/>
                <a:gd name="connsiteX10" fmla="*/ 871530 w 921473"/>
                <a:gd name="connsiteY10" fmla="*/ 575507 h 1180637"/>
                <a:gd name="connsiteX11" fmla="*/ 651240 w 921473"/>
                <a:gd name="connsiteY11" fmla="*/ 575507 h 1180637"/>
                <a:gd name="connsiteX12" fmla="*/ 648776 w 921473"/>
                <a:gd name="connsiteY12" fmla="*/ 366609 h 1180637"/>
                <a:gd name="connsiteX13" fmla="*/ 651240 w 921473"/>
                <a:gd name="connsiteY13" fmla="*/ 364144 h 1180637"/>
                <a:gd name="connsiteX14" fmla="*/ 871530 w 921473"/>
                <a:gd name="connsiteY14" fmla="*/ 364144 h 118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1473" h="1180637">
                  <a:moveTo>
                    <a:pt x="871530" y="364144"/>
                  </a:moveTo>
                  <a:lnTo>
                    <a:pt x="871530" y="65241"/>
                  </a:lnTo>
                  <a:lnTo>
                    <a:pt x="65241" y="65241"/>
                  </a:lnTo>
                  <a:lnTo>
                    <a:pt x="65241" y="871530"/>
                  </a:lnTo>
                  <a:lnTo>
                    <a:pt x="381998" y="871530"/>
                  </a:lnTo>
                  <a:cubicBezTo>
                    <a:pt x="345743" y="898722"/>
                    <a:pt x="324405" y="941395"/>
                    <a:pt x="324405" y="986714"/>
                  </a:cubicBezTo>
                  <a:cubicBezTo>
                    <a:pt x="324405" y="1066232"/>
                    <a:pt x="388868" y="1130695"/>
                    <a:pt x="468386" y="1130695"/>
                  </a:cubicBezTo>
                  <a:cubicBezTo>
                    <a:pt x="547903" y="1130695"/>
                    <a:pt x="612366" y="1066232"/>
                    <a:pt x="612366" y="986714"/>
                  </a:cubicBezTo>
                  <a:cubicBezTo>
                    <a:pt x="612366" y="941395"/>
                    <a:pt x="591028" y="898722"/>
                    <a:pt x="554774" y="871530"/>
                  </a:cubicBezTo>
                  <a:lnTo>
                    <a:pt x="871530" y="871530"/>
                  </a:lnTo>
                  <a:lnTo>
                    <a:pt x="871530" y="575507"/>
                  </a:lnTo>
                  <a:cubicBezTo>
                    <a:pt x="809599" y="633620"/>
                    <a:pt x="713172" y="633620"/>
                    <a:pt x="651240" y="575507"/>
                  </a:cubicBezTo>
                  <a:cubicBezTo>
                    <a:pt x="592874" y="518502"/>
                    <a:pt x="591771" y="424976"/>
                    <a:pt x="648776" y="366609"/>
                  </a:cubicBezTo>
                  <a:cubicBezTo>
                    <a:pt x="649588" y="365777"/>
                    <a:pt x="650408" y="364956"/>
                    <a:pt x="651240" y="364144"/>
                  </a:cubicBezTo>
                  <a:cubicBezTo>
                    <a:pt x="713172" y="306031"/>
                    <a:pt x="809599" y="306031"/>
                    <a:pt x="871530" y="364144"/>
                  </a:cubicBezTo>
                  <a:close/>
                </a:path>
              </a:pathLst>
            </a:custGeom>
            <a:solidFill>
              <a:schemeClr val="bg1"/>
            </a:solidFill>
            <a:ln w="28773" cap="flat">
              <a:solidFill>
                <a:srgbClr val="00B0F0"/>
              </a:solidFill>
              <a:prstDash val="solid"/>
              <a:miter/>
            </a:ln>
          </p:spPr>
          <p:txBody>
            <a:bodyPr rtlCol="0" anchor="t"/>
            <a:lstStyle/>
            <a:p>
              <a:r>
                <a:rPr lang="de-AT" sz="1400" dirty="0"/>
                <a:t>   </a:t>
              </a:r>
            </a:p>
            <a:p>
              <a:r>
                <a:rPr lang="de-AT" sz="1400" dirty="0"/>
                <a:t>   Oracle Linux </a:t>
              </a:r>
            </a:p>
            <a:p>
              <a:r>
                <a:rPr lang="de-AT" sz="1400" dirty="0"/>
                <a:t>   NGINX</a:t>
              </a:r>
              <a:br>
                <a:rPr lang="de-AT" sz="1400" dirty="0"/>
              </a:br>
              <a:r>
                <a:rPr lang="de-AT" sz="1400" dirty="0"/>
                <a:t>   </a:t>
              </a:r>
              <a:r>
                <a:rPr lang="de-AT" sz="1400" dirty="0" err="1"/>
                <a:t>Certificates</a:t>
              </a:r>
              <a:br>
                <a:rPr lang="de-AT" sz="1400" dirty="0"/>
              </a:br>
              <a:r>
                <a:rPr lang="de-AT" sz="1400" dirty="0"/>
                <a:t>   Routing</a:t>
              </a:r>
            </a:p>
            <a:p>
              <a:pPr algn="ctr"/>
              <a:endParaRPr lang="de-AT" sz="14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0819D56-734C-4CA7-890A-14956C6E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97" y="1452622"/>
            <a:ext cx="3296056" cy="4472241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3B33529-B036-4E85-B442-DE9199EF4A53}"/>
              </a:ext>
            </a:extLst>
          </p:cNvPr>
          <p:cNvCxnSpPr/>
          <p:nvPr/>
        </p:nvCxnSpPr>
        <p:spPr>
          <a:xfrm flipH="1" flipV="1">
            <a:off x="4583575" y="2915429"/>
            <a:ext cx="2048719" cy="2119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2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Progressive Web App – im App Builder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0FB068-BE3C-42B9-9658-45630C827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0" y="1189741"/>
            <a:ext cx="5601482" cy="31532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569D7D-95A8-424A-A1B3-ABAC7A2E9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4" y="4712288"/>
            <a:ext cx="6115904" cy="133368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F47B030A-970E-41F4-ABEA-BEC8BE85B7B4}"/>
              </a:ext>
            </a:extLst>
          </p:cNvPr>
          <p:cNvSpPr/>
          <p:nvPr/>
        </p:nvSpPr>
        <p:spPr>
          <a:xfrm>
            <a:off x="3304217" y="5379131"/>
            <a:ext cx="1149929" cy="20781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EF6CB8-6ED5-4A66-8B30-F71718989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723" y="1623803"/>
            <a:ext cx="2524477" cy="30007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7BFB5F-92E8-42DB-BEF9-280A771248A7}"/>
              </a:ext>
            </a:extLst>
          </p:cNvPr>
          <p:cNvSpPr txBox="1"/>
          <p:nvPr/>
        </p:nvSpPr>
        <p:spPr>
          <a:xfrm>
            <a:off x="7360386" y="1254471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Login Page:</a:t>
            </a:r>
            <a:endParaRPr lang="de-AT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2932D9E-F612-43B9-9D5E-A33F88DFED71}"/>
              </a:ext>
            </a:extLst>
          </p:cNvPr>
          <p:cNvCxnSpPr>
            <a:cxnSpLocks/>
          </p:cNvCxnSpPr>
          <p:nvPr/>
        </p:nvCxnSpPr>
        <p:spPr>
          <a:xfrm flipV="1">
            <a:off x="6362169" y="4342956"/>
            <a:ext cx="1300272" cy="50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Progressive Web App – im App Builder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AFD8D2-5644-48FF-9A9F-8C168973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2" y="1145838"/>
            <a:ext cx="6291186" cy="571216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EAF372-AECF-4EAA-9C49-240890957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29" y="1175698"/>
            <a:ext cx="4776006" cy="35053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D8E461-AD24-4608-A2EF-73C1D4EA3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104" y="4836616"/>
            <a:ext cx="7154031" cy="17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Progressive Web App - Installation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68DDBD-54AC-4814-8961-72615667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2" y="1324576"/>
            <a:ext cx="2448991" cy="475140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043C1A-83C0-4761-8256-9AB95E391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399" y="1324576"/>
            <a:ext cx="2444244" cy="475140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BDB3C63C-2FA7-4A0E-AF59-C0A42E91D31A}"/>
              </a:ext>
            </a:extLst>
          </p:cNvPr>
          <p:cNvSpPr/>
          <p:nvPr/>
        </p:nvSpPr>
        <p:spPr>
          <a:xfrm>
            <a:off x="1868408" y="2500132"/>
            <a:ext cx="960699" cy="5324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01DD20E-7DB9-4E90-B72B-99158ED963C6}"/>
              </a:ext>
            </a:extLst>
          </p:cNvPr>
          <p:cNvSpPr/>
          <p:nvPr/>
        </p:nvSpPr>
        <p:spPr>
          <a:xfrm>
            <a:off x="4888855" y="4134090"/>
            <a:ext cx="703706" cy="4263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9D523C3-B407-4DB8-8DE3-B92DF93BC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389" y="1303999"/>
            <a:ext cx="2477893" cy="51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C742386-22C6-4A7C-B181-C9F127B3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67" y="242753"/>
            <a:ext cx="3096562" cy="1206030"/>
          </a:xfrm>
          <a:prstGeom prst="rect">
            <a:avLst/>
          </a:prstGeom>
        </p:spPr>
      </p:pic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Desktop Layout vs. Mobile Layout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E871EA-6F1E-4780-A924-E6753B58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40" y="1128006"/>
            <a:ext cx="6261921" cy="57299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199BC7-27CF-4E2B-8B8C-4F2FA3F90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677" y="1514917"/>
            <a:ext cx="2477893" cy="512179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E20144F-5920-4210-849C-EF7C0A7450D5}"/>
              </a:ext>
            </a:extLst>
          </p:cNvPr>
          <p:cNvCxnSpPr/>
          <p:nvPr/>
        </p:nvCxnSpPr>
        <p:spPr>
          <a:xfrm flipV="1">
            <a:off x="9122901" y="1430157"/>
            <a:ext cx="1600517" cy="2562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C17C9DA-4CD1-4FB0-8E9D-79C17FB0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508" y="4491575"/>
            <a:ext cx="3591426" cy="1314633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9A9F621-2408-4B15-92B0-B84B4084025A}"/>
              </a:ext>
            </a:extLst>
          </p:cNvPr>
          <p:cNvCxnSpPr>
            <a:cxnSpLocks/>
          </p:cNvCxnSpPr>
          <p:nvPr/>
        </p:nvCxnSpPr>
        <p:spPr>
          <a:xfrm>
            <a:off x="3422073" y="3993003"/>
            <a:ext cx="526472" cy="1576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9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F3B6BDC-AD87-4F35-BE05-3DCDAFBA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0" y="1180786"/>
            <a:ext cx="4715533" cy="22482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3760B99-5ECB-48D1-985E-3042752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178" y="1147924"/>
            <a:ext cx="4677428" cy="24006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72814E8-D3C8-456B-BAD7-ABDBEA177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03" y="3646770"/>
            <a:ext cx="462979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5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D6BBF97-5215-401D-8A33-DA0C14BE6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3" y="1186676"/>
            <a:ext cx="4610743" cy="39153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32F93D-3FF3-402F-8A94-DECD2F5EC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54" y="1186676"/>
            <a:ext cx="464884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15D039-9211-4080-9CBE-4BCABAE4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2" y="1311640"/>
            <a:ext cx="4667901" cy="45250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54DE40-AAD7-4CBC-A97D-3E5DA4D7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08" y="1311640"/>
            <a:ext cx="4610743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40F661-FFA1-4DE5-BACE-0A0417A6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3" y="1340668"/>
            <a:ext cx="4544059" cy="35914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4F6E84-77CD-413A-98BF-6AE42B0D0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264" y="1340668"/>
            <a:ext cx="4648849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2</a:t>
            </a:fld>
            <a:endParaRPr lang="de-AT"/>
          </a:p>
        </p:txBody>
      </p:sp>
      <p:sp>
        <p:nvSpPr>
          <p:cNvPr id="6" name="Textplatzhalter 3"/>
          <p:cNvSpPr txBox="1">
            <a:spLocks/>
          </p:cNvSpPr>
          <p:nvPr/>
        </p:nvSpPr>
        <p:spPr>
          <a:xfrm>
            <a:off x="3182000" y="221285"/>
            <a:ext cx="8832522" cy="6407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009B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›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5D686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›"/>
              <a:defRPr sz="1400" i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None/>
            </a:pPr>
            <a:r>
              <a:rPr lang="de-DE" altLang="de-DE" sz="2800" b="1" noProof="1">
                <a:solidFill>
                  <a:srgbClr val="003B58"/>
                </a:solidFill>
              </a:rPr>
              <a:t>Yet another IT Consultant</a:t>
            </a:r>
          </a:p>
          <a:p>
            <a:endParaRPr lang="de-DE" sz="2800" dirty="0"/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H="1">
            <a:off x="36" y="0"/>
            <a:ext cx="2927991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8" name="Gleichschenkliges Dreieck 7"/>
          <p:cNvSpPr/>
          <p:nvPr/>
        </p:nvSpPr>
        <p:spPr bwMode="auto">
          <a:xfrm rot="5400000">
            <a:off x="2705331" y="2794307"/>
            <a:ext cx="687153" cy="266184"/>
          </a:xfrm>
          <a:prstGeom prst="triangle">
            <a:avLst/>
          </a:prstGeom>
          <a:solidFill>
            <a:srgbClr val="9DC3E6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049A2D5-4ACA-4433-94B2-B0F58E05AD1D}"/>
              </a:ext>
            </a:extLst>
          </p:cNvPr>
          <p:cNvSpPr txBox="1"/>
          <p:nvPr/>
        </p:nvSpPr>
        <p:spPr>
          <a:xfrm>
            <a:off x="0" y="92645"/>
            <a:ext cx="304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>
                <a:latin typeface="Verdana" panose="020B0604030504040204" pitchFamily="34" charset="0"/>
                <a:ea typeface="Verdana" panose="020B0604030504040204" pitchFamily="34" charset="0"/>
              </a:rPr>
              <a:t>Tom Lieber</a:t>
            </a:r>
          </a:p>
          <a:p>
            <a:endParaRPr lang="de-A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br>
              <a:rPr lang="de-AT" sz="1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https://twitter.com/oraclexpert</a:t>
            </a:r>
            <a:endParaRPr lang="de-A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https://www.linkedin.com/in/tom-lieber-50ab4929/</a:t>
            </a:r>
            <a:endParaRPr lang="de-A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https://yaitcon.hashnode.dev</a:t>
            </a:r>
            <a:br>
              <a:rPr lang="de-AT" sz="1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https://sphinx.at</a:t>
            </a:r>
            <a:endParaRPr lang="de-A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https://sphinx.at/blog</a:t>
            </a:r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D96EA9-4954-42A1-9487-189401860F57}"/>
              </a:ext>
            </a:extLst>
          </p:cNvPr>
          <p:cNvSpPr/>
          <p:nvPr/>
        </p:nvSpPr>
        <p:spPr>
          <a:xfrm>
            <a:off x="3314169" y="93153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b="1" dirty="0">
                <a:latin typeface="Verdana" panose="020B0604030504040204" pitchFamily="34" charset="0"/>
                <a:ea typeface="Verdana" panose="020B0604030504040204" pitchFamily="34" charset="0"/>
              </a:rPr>
              <a:t>Experience:</a:t>
            </a:r>
          </a:p>
          <a:p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Oracle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since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1996 7.3.4 - 23c</a:t>
            </a:r>
          </a:p>
          <a:p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Developer, DBA</a:t>
            </a:r>
          </a:p>
          <a:p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APEX &gt; 5 </a:t>
            </a:r>
          </a:p>
          <a:p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b="1" dirty="0">
                <a:latin typeface="Verdana" panose="020B0604030504040204" pitchFamily="34" charset="0"/>
                <a:ea typeface="Verdana" panose="020B0604030504040204" pitchFamily="34" charset="0"/>
              </a:rPr>
              <a:t>BI-Tools:</a:t>
            </a:r>
            <a:b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Power BI</a:t>
            </a:r>
          </a:p>
          <a:p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Qliksense</a:t>
            </a:r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Exasol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since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2020</a:t>
            </a:r>
          </a:p>
          <a:p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Oracle Cloud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since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2018</a:t>
            </a:r>
          </a:p>
          <a:p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Using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Oracle Free Tier </a:t>
            </a:r>
          </a:p>
          <a:p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NGO and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other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projects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 like </a:t>
            </a:r>
            <a:r>
              <a:rPr lang="de-AT" dirty="0" err="1"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</a:rPr>
              <a:t>..</a:t>
            </a:r>
            <a:br>
              <a:rPr lang="de-AT" sz="11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de-AT" dirty="0"/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B91BFA4C-ED17-45DC-9D7B-46DC0D5276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492854" y="-2"/>
            <a:ext cx="2685339" cy="6858001"/>
          </a:xfrm>
          <a:prstGeom prst="rect">
            <a:avLst/>
          </a:prstGeom>
          <a:solidFill>
            <a:srgbClr val="09B9B5"/>
          </a:solidFill>
          <a:ln>
            <a:noFill/>
          </a:ln>
        </p:spPr>
        <p:txBody>
          <a:bodyPr vert="horz" wrap="square" lIns="68573" tIns="34286" rIns="68573" bIns="34286" numCol="1" anchor="t" anchorCtr="0" compatLnSpc="1">
            <a:prstTxWarp prst="textNoShape">
              <a:avLst/>
            </a:prstTxWarp>
          </a:bodyPr>
          <a:lstStyle/>
          <a:p>
            <a:endParaRPr lang="de-DE" sz="1350" dirty="0"/>
          </a:p>
        </p:txBody>
      </p:sp>
      <p:sp>
        <p:nvSpPr>
          <p:cNvPr id="16" name="Foliennummernplatzhalter 4">
            <a:extLst>
              <a:ext uri="{FF2B5EF4-FFF2-40B4-BE49-F238E27FC236}">
                <a16:creationId xmlns:a16="http://schemas.microsoft.com/office/drawing/2014/main" id="{39F5CF3B-9330-4F51-B073-6C97EA28847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000D51-A1A0-4EBC-AE60-E9320B4F434B}" type="slidenum">
              <a:rPr lang="de-AT" smtClean="0"/>
              <a:pPr/>
              <a:t>2</a:t>
            </a:fld>
            <a:endParaRPr lang="de-AT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ACABE8A6-61BE-4354-A173-8FF1B542A0D6}"/>
              </a:ext>
            </a:extLst>
          </p:cNvPr>
          <p:cNvSpPr txBox="1">
            <a:spLocks/>
          </p:cNvSpPr>
          <p:nvPr/>
        </p:nvSpPr>
        <p:spPr bwMode="white">
          <a:xfrm>
            <a:off x="9681729" y="2601750"/>
            <a:ext cx="2371464" cy="3646000"/>
          </a:xfrm>
          <a:prstGeom prst="rect">
            <a:avLst/>
          </a:prstGeom>
          <a:solidFill>
            <a:srgbClr val="09B9B5"/>
          </a:solidFill>
        </p:spPr>
        <p:txBody>
          <a:bodyPr vert="horz" lIns="8100" tIns="0" rIns="0" bIns="0" rtlCol="0">
            <a:noAutofit/>
          </a:bodyPr>
          <a:lstStyle>
            <a:lvl1pPr marL="273050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b="1" noProof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Ing. Thomas Lieber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thomas.lieber@sphinx.at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0664/5183529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+43 1 599 31-0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sphinx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Aspernbrückengasse 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1020 Wien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www.sphinx.at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Gleichschenkliges Dreieck 19">
            <a:extLst>
              <a:ext uri="{FF2B5EF4-FFF2-40B4-BE49-F238E27FC236}">
                <a16:creationId xmlns:a16="http://schemas.microsoft.com/office/drawing/2014/main" id="{A647311A-8BE7-449E-8098-6535E8DEA412}"/>
              </a:ext>
            </a:extLst>
          </p:cNvPr>
          <p:cNvSpPr/>
          <p:nvPr/>
        </p:nvSpPr>
        <p:spPr bwMode="auto">
          <a:xfrm rot="16200000">
            <a:off x="9203506" y="1932512"/>
            <a:ext cx="407663" cy="199638"/>
          </a:xfrm>
          <a:prstGeom prst="triangle">
            <a:avLst/>
          </a:prstGeom>
          <a:solidFill>
            <a:srgbClr val="09B9B5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71D857F-036B-4D40-9BE4-460E5BFF5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9" y="-491639"/>
            <a:ext cx="2047033" cy="27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7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35C880-FB7A-4502-9D24-8F52A594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3" y="1311640"/>
            <a:ext cx="4610743" cy="35723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BDC68DC-5848-4C6D-8CFB-68C4221BD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69" y="1311640"/>
            <a:ext cx="459169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4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Menü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E871EA-6F1E-4780-A924-E6753B582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023"/>
          <a:stretch/>
        </p:blipFill>
        <p:spPr>
          <a:xfrm>
            <a:off x="727403" y="1121829"/>
            <a:ext cx="6261921" cy="28515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199BC7-27CF-4E2B-8B8C-4F2FA3F90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871"/>
          <a:stretch/>
        </p:blipFill>
        <p:spPr>
          <a:xfrm>
            <a:off x="8919771" y="3039703"/>
            <a:ext cx="2477893" cy="3651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29CC9A2-DA61-420B-A4E0-A8ABD60D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03" y="1840117"/>
            <a:ext cx="5896798" cy="42296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D7B4BC-5752-49C2-A38A-64DE1290D8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779"/>
          <a:stretch/>
        </p:blipFill>
        <p:spPr>
          <a:xfrm>
            <a:off x="7182330" y="4302586"/>
            <a:ext cx="4448433" cy="120771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949A310-D677-4171-8503-FA336DF04686}"/>
              </a:ext>
            </a:extLst>
          </p:cNvPr>
          <p:cNvCxnSpPr>
            <a:cxnSpLocks/>
          </p:cNvCxnSpPr>
          <p:nvPr/>
        </p:nvCxnSpPr>
        <p:spPr>
          <a:xfrm>
            <a:off x="4322490" y="1268441"/>
            <a:ext cx="4364182" cy="3838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FA44E5C-FAD4-4CE2-A6F0-5F7E071BF65B}"/>
              </a:ext>
            </a:extLst>
          </p:cNvPr>
          <p:cNvSpPr txBox="1"/>
          <p:nvPr/>
        </p:nvSpPr>
        <p:spPr>
          <a:xfrm>
            <a:off x="7872504" y="5577205"/>
            <a:ext cx="3068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Damit blendet man </a:t>
            </a:r>
            <a:r>
              <a:rPr lang="de-DE" dirty="0" err="1"/>
              <a:t>Listentries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auf kleinen Bildschirmen aus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F9B989-FBB8-4363-A388-D6F2B4C0E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982" y="1297940"/>
            <a:ext cx="3519606" cy="1360832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9633BAA-C47F-4781-A230-D86BFD6FAD89}"/>
              </a:ext>
            </a:extLst>
          </p:cNvPr>
          <p:cNvCxnSpPr>
            <a:cxnSpLocks/>
          </p:cNvCxnSpPr>
          <p:nvPr/>
        </p:nvCxnSpPr>
        <p:spPr>
          <a:xfrm>
            <a:off x="6951769" y="1257245"/>
            <a:ext cx="590819" cy="68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8885E06-F9FD-44C8-8519-B86B41622873}"/>
              </a:ext>
            </a:extLst>
          </p:cNvPr>
          <p:cNvCxnSpPr>
            <a:cxnSpLocks/>
          </p:cNvCxnSpPr>
          <p:nvPr/>
        </p:nvCxnSpPr>
        <p:spPr>
          <a:xfrm>
            <a:off x="7747814" y="2238259"/>
            <a:ext cx="1534042" cy="80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Control + Inline Popup Configuration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1061264" y="2805176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0F9798-EDCB-4419-877C-D0CF3C002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9" t="2597" r="15493" b="12487"/>
          <a:stretch/>
        </p:blipFill>
        <p:spPr>
          <a:xfrm>
            <a:off x="727404" y="3706440"/>
            <a:ext cx="2548091" cy="3015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7565AE-40BE-4B59-BE4F-B35C3193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03" y="1139767"/>
            <a:ext cx="2761905" cy="2447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6A672D0-DF51-49B6-BEF9-BD32857F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356" y="1139767"/>
            <a:ext cx="3019048" cy="39619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68A5E4-3347-4FDD-A654-1474388FC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345" y="2805176"/>
            <a:ext cx="2752936" cy="28997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2473E0-FF79-4CDD-88FC-30E483009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898" y="1139767"/>
            <a:ext cx="3496163" cy="914528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E3FC51B-C4F0-4142-BD2B-E14FE26D7BB2}"/>
              </a:ext>
            </a:extLst>
          </p:cNvPr>
          <p:cNvCxnSpPr/>
          <p:nvPr/>
        </p:nvCxnSpPr>
        <p:spPr>
          <a:xfrm>
            <a:off x="6429861" y="1438136"/>
            <a:ext cx="532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AB8F8FE-C1F6-4452-B149-F1ABBC7B0D9D}"/>
              </a:ext>
            </a:extLst>
          </p:cNvPr>
          <p:cNvCxnSpPr>
            <a:cxnSpLocks/>
          </p:cNvCxnSpPr>
          <p:nvPr/>
        </p:nvCxnSpPr>
        <p:spPr>
          <a:xfrm>
            <a:off x="6202189" y="1863029"/>
            <a:ext cx="1363745" cy="1023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0B5E19F-8358-4A0F-9D2B-4C88C7F597EC}"/>
              </a:ext>
            </a:extLst>
          </p:cNvPr>
          <p:cNvSpPr/>
          <p:nvPr/>
        </p:nvSpPr>
        <p:spPr>
          <a:xfrm>
            <a:off x="7290246" y="5101672"/>
            <a:ext cx="2326511" cy="2991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988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 Maps im Fahrtenbuch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1046750" y="2661441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DF75A42-A5E6-4EDA-A4D1-0E34D92E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9" y="1137650"/>
            <a:ext cx="5368137" cy="31348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94AF6A-8FE8-4451-9338-6285816133AB}"/>
              </a:ext>
            </a:extLst>
          </p:cNvPr>
          <p:cNvSpPr txBox="1"/>
          <p:nvPr/>
        </p:nvSpPr>
        <p:spPr>
          <a:xfrm>
            <a:off x="712889" y="4337366"/>
            <a:ext cx="552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Maps </a:t>
            </a:r>
            <a:r>
              <a:rPr lang="de-DE" dirty="0" err="1"/>
              <a:t>Regions</a:t>
            </a:r>
            <a:r>
              <a:rPr lang="de-DE" dirty="0"/>
              <a:t> nicht mit Card Region kombinierbar daher </a:t>
            </a:r>
            <a:br>
              <a:rPr lang="de-DE" dirty="0"/>
            </a:br>
            <a:r>
              <a:rPr lang="de-DE" dirty="0"/>
              <a:t>=&gt; Lösung mini Maps in den Cards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A25BE2-683B-478D-AECD-421713005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15" y="1169010"/>
            <a:ext cx="322942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E5A90C-FC82-405B-B1E8-4BC1171EC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426" y="2260626"/>
            <a:ext cx="3219899" cy="41534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3847AC-93EC-4005-8C8C-0CD3CA01FB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1498" t="2456" r="14091" b="-2456"/>
          <a:stretch/>
        </p:blipFill>
        <p:spPr>
          <a:xfrm>
            <a:off x="9108387" y="2567995"/>
            <a:ext cx="3219900" cy="415348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3A0107A-0626-433C-BACF-61D347D9CB81}"/>
              </a:ext>
            </a:extLst>
          </p:cNvPr>
          <p:cNvSpPr/>
          <p:nvPr/>
        </p:nvSpPr>
        <p:spPr>
          <a:xfrm>
            <a:off x="6268546" y="4523155"/>
            <a:ext cx="3219899" cy="4605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322D443-5F3A-407B-A3E8-D843A46862F1}"/>
              </a:ext>
            </a:extLst>
          </p:cNvPr>
          <p:cNvSpPr/>
          <p:nvPr/>
        </p:nvSpPr>
        <p:spPr>
          <a:xfrm>
            <a:off x="9631765" y="3566831"/>
            <a:ext cx="1701946" cy="705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507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 Maps im Fahrtenbuch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D5329-6F74-4869-98D0-B0AE36C11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06" y="324831"/>
            <a:ext cx="3439005" cy="62873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F5E20B-8D91-4681-8F25-1A981B18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76" y="1761892"/>
            <a:ext cx="4820323" cy="333421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07D2813-EA97-46EE-BB88-21EE5308ED6C}"/>
              </a:ext>
            </a:extLst>
          </p:cNvPr>
          <p:cNvSpPr/>
          <p:nvPr/>
        </p:nvSpPr>
        <p:spPr>
          <a:xfrm>
            <a:off x="8007927" y="2928395"/>
            <a:ext cx="1260764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6B6A8BD-E43C-4906-B420-9001C6E84DD7}"/>
              </a:ext>
            </a:extLst>
          </p:cNvPr>
          <p:cNvSpPr/>
          <p:nvPr/>
        </p:nvSpPr>
        <p:spPr>
          <a:xfrm>
            <a:off x="1047076" y="3532909"/>
            <a:ext cx="3289397" cy="1140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44265FC-E46B-4446-BA36-69F666841845}"/>
              </a:ext>
            </a:extLst>
          </p:cNvPr>
          <p:cNvSpPr/>
          <p:nvPr/>
        </p:nvSpPr>
        <p:spPr>
          <a:xfrm>
            <a:off x="1100790" y="5122690"/>
            <a:ext cx="471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SQL Macros used in Oracle Apex (</a:t>
            </a:r>
            <a:r>
              <a:rPr lang="en-US" dirty="0" err="1">
                <a:hlinkClick r:id="rId6"/>
              </a:rPr>
              <a:t>hashnode.dev</a:t>
            </a:r>
            <a:r>
              <a:rPr lang="en-US" dirty="0">
                <a:hlinkClick r:id="rId6"/>
              </a:rPr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52267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Fahrtenbuch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441655-B8E8-4ECB-B2F8-2D30EC28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3" y="1174658"/>
            <a:ext cx="9284246" cy="54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65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Fahrtenbuch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3F6522-346C-4ED9-BB61-8BA6AA96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4" y="1183552"/>
            <a:ext cx="1079333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2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71675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Wordpress Theme vs. APEX Universal Theme</a:t>
              </a:r>
            </a:p>
          </p:txBody>
        </p:sp>
      </p:grpSp>
      <p:sp>
        <p:nvSpPr>
          <p:cNvPr id="21" name="Rectangle 6">
            <a:extLst>
              <a:ext uri="{FF2B5EF4-FFF2-40B4-BE49-F238E27FC236}">
                <a16:creationId xmlns:a16="http://schemas.microsoft.com/office/drawing/2014/main" id="{03259838-F3E2-4021-9BAD-15AAE34865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403" y="304379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Fahrtenbuch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4A9B6A-C510-460F-BEB7-8CB02EAA333B}"/>
              </a:ext>
            </a:extLst>
          </p:cNvPr>
          <p:cNvSpPr/>
          <p:nvPr/>
        </p:nvSpPr>
        <p:spPr>
          <a:xfrm>
            <a:off x="727403" y="2766349"/>
            <a:ext cx="974075" cy="162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19E98A-B5E7-436B-9B65-CCB378FA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2" y="1152903"/>
            <a:ext cx="8587291" cy="54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JSON_TABLE Car Status 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5EE7C39-6F0C-455C-B752-D771D184126C}"/>
              </a:ext>
            </a:extLst>
          </p:cNvPr>
          <p:cNvSpPr/>
          <p:nvPr/>
        </p:nvSpPr>
        <p:spPr>
          <a:xfrm>
            <a:off x="393542" y="1073646"/>
            <a:ext cx="768365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JSON_TABLE (</a:t>
            </a:r>
            <a:r>
              <a:rPr lang="de-AT" sz="1400" dirty="0" err="1"/>
              <a:t>json_data</a:t>
            </a:r>
            <a:r>
              <a:rPr lang="de-AT" sz="1400" dirty="0"/>
              <a:t>, '$' </a:t>
            </a:r>
          </a:p>
          <a:p>
            <a:r>
              <a:rPr lang="de-AT" sz="1400" dirty="0"/>
              <a:t>  </a:t>
            </a:r>
            <a:r>
              <a:rPr lang="de-AT" sz="1400" dirty="0" err="1"/>
              <a:t>columns</a:t>
            </a:r>
            <a:r>
              <a:rPr lang="de-AT" sz="1400" dirty="0"/>
              <a:t> (  </a:t>
            </a:r>
          </a:p>
          <a:p>
            <a:r>
              <a:rPr lang="de-AT" sz="1400" dirty="0"/>
              <a:t>      </a:t>
            </a:r>
            <a:r>
              <a:rPr lang="de-AT" sz="1400" dirty="0">
                <a:solidFill>
                  <a:srgbClr val="FF0000"/>
                </a:solidFill>
              </a:rPr>
              <a:t>time</a:t>
            </a:r>
            <a:r>
              <a:rPr lang="de-AT" sz="1400" dirty="0"/>
              <a:t> NUMBER PATH '$.time',</a:t>
            </a:r>
          </a:p>
          <a:p>
            <a:r>
              <a:rPr lang="de-AT" sz="1400" dirty="0"/>
              <a:t>      </a:t>
            </a:r>
            <a:r>
              <a:rPr lang="de-AT" sz="1400" dirty="0">
                <a:solidFill>
                  <a:srgbClr val="FF0000"/>
                </a:solidFill>
              </a:rPr>
              <a:t>batstatus12v</a:t>
            </a:r>
            <a:r>
              <a:rPr lang="de-AT" sz="1400" dirty="0"/>
              <a:t> NUMBER PATH '$.</a:t>
            </a:r>
            <a:r>
              <a:rPr lang="de-AT" sz="1400" dirty="0" err="1"/>
              <a:t>battery.batSoc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tirePressureLampAll</a:t>
            </a:r>
            <a:r>
              <a:rPr lang="de-AT" sz="1400" dirty="0"/>
              <a:t> NUMBER PATH '$.</a:t>
            </a:r>
            <a:r>
              <a:rPr lang="de-AT" sz="1400" dirty="0" err="1"/>
              <a:t>tirePressureLamp.tirePressureLampAll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climate</a:t>
            </a:r>
            <a:r>
              <a:rPr lang="de-AT" sz="1400" dirty="0"/>
              <a:t> varchar2 PATH '$.</a:t>
            </a:r>
            <a:r>
              <a:rPr lang="de-AT" sz="1400" dirty="0" err="1"/>
              <a:t>airCtrlOn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frunkopen</a:t>
            </a:r>
            <a:r>
              <a:rPr lang="de-AT" sz="1400" dirty="0"/>
              <a:t> varchar2 PATH '$.</a:t>
            </a:r>
            <a:r>
              <a:rPr lang="de-AT" sz="1400" dirty="0" err="1"/>
              <a:t>hoodOpen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trunkOpen</a:t>
            </a:r>
            <a:r>
              <a:rPr lang="de-AT" sz="1400" dirty="0"/>
              <a:t> varchar2 PATH '$.</a:t>
            </a:r>
            <a:r>
              <a:rPr lang="de-AT" sz="1400" dirty="0" err="1"/>
              <a:t>trunkOpen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doorlock</a:t>
            </a:r>
            <a:r>
              <a:rPr lang="de-AT" sz="1400" dirty="0"/>
              <a:t> varchar2 PATH '$.</a:t>
            </a:r>
            <a:r>
              <a:rPr lang="de-AT" sz="1400" dirty="0" err="1"/>
              <a:t>doorLock</a:t>
            </a:r>
            <a:r>
              <a:rPr lang="de-AT" sz="1400" dirty="0"/>
              <a:t>',</a:t>
            </a:r>
          </a:p>
          <a:p>
            <a:r>
              <a:rPr lang="de-AT" sz="1400" dirty="0"/>
              <a:t>     NESTED PATH '$.</a:t>
            </a:r>
            <a:r>
              <a:rPr lang="de-AT" sz="1400" dirty="0" err="1"/>
              <a:t>evStatus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columns</a:t>
            </a:r>
            <a:r>
              <a:rPr lang="de-AT" sz="1400" dirty="0"/>
              <a:t> ( </a:t>
            </a:r>
            <a:r>
              <a:rPr lang="de-AT" sz="1400" dirty="0" err="1">
                <a:solidFill>
                  <a:srgbClr val="FF0000"/>
                </a:solidFill>
              </a:rPr>
              <a:t>batterycharge</a:t>
            </a:r>
            <a:r>
              <a:rPr lang="de-AT" sz="1400" dirty="0"/>
              <a:t> varchar2 PATH '$.</a:t>
            </a:r>
            <a:r>
              <a:rPr lang="de-AT" sz="1400" dirty="0" err="1"/>
              <a:t>batteryCharge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batterystatus</a:t>
            </a:r>
            <a:r>
              <a:rPr lang="de-AT" sz="1400" dirty="0"/>
              <a:t> NUMBER PATH '$.</a:t>
            </a:r>
            <a:r>
              <a:rPr lang="de-AT" sz="1400" dirty="0" err="1"/>
              <a:t>batteryStatus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plugin</a:t>
            </a:r>
            <a:r>
              <a:rPr lang="de-AT" sz="1400" dirty="0"/>
              <a:t> NUMBER PATH '$.</a:t>
            </a:r>
            <a:r>
              <a:rPr lang="de-AT" sz="1400" dirty="0" err="1"/>
              <a:t>batteryPlugin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remaintime</a:t>
            </a:r>
            <a:r>
              <a:rPr lang="de-AT" sz="1400" dirty="0"/>
              <a:t> NUMBER PATH '$.remainTime2.atc.value',</a:t>
            </a:r>
          </a:p>
          <a:p>
            <a:r>
              <a:rPr lang="de-AT" sz="1400" dirty="0"/>
              <a:t>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evModeRange</a:t>
            </a:r>
            <a:r>
              <a:rPr lang="de-AT" sz="1400" dirty="0"/>
              <a:t> NUMBER PATH  '$.</a:t>
            </a:r>
            <a:r>
              <a:rPr lang="de-AT" sz="1400" dirty="0" err="1"/>
              <a:t>drvDistance.rangeByFuel.evModeRange.value</a:t>
            </a:r>
            <a:r>
              <a:rPr lang="de-AT" sz="1400" dirty="0"/>
              <a:t>'</a:t>
            </a:r>
          </a:p>
          <a:p>
            <a:r>
              <a:rPr lang="de-AT" sz="1400" dirty="0"/>
              <a:t>                      )</a:t>
            </a:r>
          </a:p>
          <a:p>
            <a:r>
              <a:rPr lang="de-AT" sz="1400" dirty="0"/>
              <a:t>        )                          </a:t>
            </a:r>
          </a:p>
          <a:p>
            <a:r>
              <a:rPr lang="de-AT" sz="1400" dirty="0"/>
              <a:t>) </a:t>
            </a:r>
            <a:r>
              <a:rPr lang="de-AT" sz="1400" dirty="0" err="1"/>
              <a:t>jt</a:t>
            </a:r>
            <a:endParaRPr lang="de-AT" sz="1400" dirty="0"/>
          </a:p>
          <a:p>
            <a:r>
              <a:rPr lang="de-AT" sz="1400" dirty="0" err="1"/>
              <a:t>where</a:t>
            </a:r>
            <a:r>
              <a:rPr lang="de-AT" sz="1400" dirty="0"/>
              <a:t> </a:t>
            </a:r>
            <a:r>
              <a:rPr lang="de-AT" sz="1400" dirty="0" err="1"/>
              <a:t>e.json_type</a:t>
            </a:r>
            <a:r>
              <a:rPr lang="de-AT" sz="1400" dirty="0"/>
              <a:t> = 'STATUS'</a:t>
            </a:r>
          </a:p>
        </p:txBody>
      </p:sp>
    </p:spTree>
    <p:extLst>
      <p:ext uri="{BB962C8B-B14F-4D97-AF65-F5344CB8AC3E}">
        <p14:creationId xmlns:p14="http://schemas.microsoft.com/office/powerpoint/2010/main" val="102893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JSON_TABLE Drivehistory (Tagesverbrauch)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5EE7C39-6F0C-455C-B752-D771D184126C}"/>
              </a:ext>
            </a:extLst>
          </p:cNvPr>
          <p:cNvSpPr/>
          <p:nvPr/>
        </p:nvSpPr>
        <p:spPr>
          <a:xfrm>
            <a:off x="393542" y="1073646"/>
            <a:ext cx="76836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 JSON_TABLE ( </a:t>
            </a:r>
            <a:r>
              <a:rPr lang="de-AT" sz="1400" dirty="0" err="1"/>
              <a:t>json_data</a:t>
            </a:r>
            <a:r>
              <a:rPr lang="de-AT" sz="1400" dirty="0"/>
              <a:t>, '$'</a:t>
            </a:r>
          </a:p>
          <a:p>
            <a:r>
              <a:rPr lang="de-AT" sz="1400" dirty="0"/>
              <a:t>                    COLUMNS (</a:t>
            </a:r>
          </a:p>
          <a:p>
            <a:r>
              <a:rPr lang="de-AT" sz="1400" dirty="0"/>
              <a:t>                        NESTED PATH '$.</a:t>
            </a:r>
            <a:r>
              <a:rPr lang="de-AT" sz="1400" dirty="0" err="1"/>
              <a:t>history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                    COLUMNS (</a:t>
            </a:r>
          </a:p>
          <a:p>
            <a:r>
              <a:rPr lang="de-AT" sz="1400" dirty="0"/>
              <a:t>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datetime</a:t>
            </a:r>
            <a:r>
              <a:rPr lang="de-AT" sz="1400" dirty="0"/>
              <a:t> NUMBER PATH '$.</a:t>
            </a:r>
            <a:r>
              <a:rPr lang="de-AT" sz="1400" dirty="0" err="1"/>
              <a:t>rawDate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distance</a:t>
            </a:r>
            <a:r>
              <a:rPr lang="de-AT" sz="1400" dirty="0"/>
              <a:t> NUMBER PATH '$.</a:t>
            </a:r>
            <a:r>
              <a:rPr lang="de-AT" sz="1400" dirty="0" err="1"/>
              <a:t>distance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regeneration</a:t>
            </a:r>
            <a:r>
              <a:rPr lang="de-AT" sz="1400" dirty="0"/>
              <a:t> NUMBER PATH '$.regen',</a:t>
            </a:r>
          </a:p>
          <a:p>
            <a:r>
              <a:rPr lang="de-AT" sz="1400" dirty="0"/>
              <a:t>                                NESTED PATH '$.</a:t>
            </a:r>
            <a:r>
              <a:rPr lang="de-AT" sz="1400" dirty="0" err="1"/>
              <a:t>consumption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                            COLUMNS (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>
                <a:solidFill>
                  <a:srgbClr val="FF0000"/>
                </a:solidFill>
              </a:rPr>
              <a:t>total</a:t>
            </a:r>
            <a:r>
              <a:rPr lang="de-AT" sz="1400" dirty="0"/>
              <a:t> NUMBER PATH '$.total',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engine</a:t>
            </a:r>
            <a:r>
              <a:rPr lang="de-AT" sz="1400" dirty="0"/>
              <a:t> NUMBER PATH '$.</a:t>
            </a:r>
            <a:r>
              <a:rPr lang="de-AT" sz="1400" dirty="0" err="1"/>
              <a:t>engine</a:t>
            </a:r>
            <a:r>
              <a:rPr lang="de-AT" sz="1400" dirty="0"/>
              <a:t>'</a:t>
            </a:r>
          </a:p>
          <a:p>
            <a:r>
              <a:rPr lang="de-AT" sz="1400" dirty="0"/>
              <a:t>                                    )</a:t>
            </a:r>
          </a:p>
          <a:p>
            <a:r>
              <a:rPr lang="de-AT" sz="1400" dirty="0"/>
              <a:t>                            )</a:t>
            </a:r>
          </a:p>
          <a:p>
            <a:r>
              <a:rPr lang="de-AT" sz="1400" dirty="0"/>
              <a:t>                    )</a:t>
            </a:r>
          </a:p>
          <a:p>
            <a:r>
              <a:rPr lang="de-AT" sz="1400" dirty="0"/>
              <a:t>                )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jt</a:t>
            </a:r>
            <a:endParaRPr lang="de-AT" sz="1400" dirty="0"/>
          </a:p>
          <a:p>
            <a:r>
              <a:rPr lang="de-AT" sz="1400" dirty="0"/>
              <a:t>        WHERE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e.json_type</a:t>
            </a:r>
            <a:r>
              <a:rPr lang="de-AT" sz="1400" dirty="0"/>
              <a:t> = 'DRIVEHISTORY'</a:t>
            </a:r>
          </a:p>
        </p:txBody>
      </p:sp>
    </p:spTree>
    <p:extLst>
      <p:ext uri="{BB962C8B-B14F-4D97-AF65-F5344CB8AC3E}">
        <p14:creationId xmlns:p14="http://schemas.microsoft.com/office/powerpoint/2010/main" val="79009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436760" y="1199534"/>
            <a:ext cx="8395498" cy="4198374"/>
            <a:chOff x="328613" y="1555750"/>
            <a:chExt cx="11536987" cy="4240213"/>
          </a:xfrm>
        </p:grpSpPr>
        <p:grpSp>
          <p:nvGrpSpPr>
            <p:cNvPr id="5" name="Gruppieren 4"/>
            <p:cNvGrpSpPr/>
            <p:nvPr/>
          </p:nvGrpSpPr>
          <p:grpSpPr>
            <a:xfrm>
              <a:off x="328613" y="2433638"/>
              <a:ext cx="11536987" cy="723900"/>
              <a:chOff x="328613" y="2433638"/>
              <a:chExt cx="11536987" cy="723900"/>
            </a:xfrm>
          </p:grpSpPr>
          <p:sp>
            <p:nvSpPr>
              <p:cNvPr id="18" name="Rectangle 8"/>
              <p:cNvSpPr>
                <a:spLocks noChangeArrowheads="1"/>
              </p:cNvSpPr>
              <p:nvPr/>
            </p:nvSpPr>
            <p:spPr bwMode="gray">
              <a:xfrm>
                <a:off x="328613" y="2433638"/>
                <a:ext cx="463550" cy="723900"/>
              </a:xfrm>
              <a:prstGeom prst="rect">
                <a:avLst/>
              </a:prstGeom>
              <a:solidFill>
                <a:srgbClr val="EC6608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1000" tIns="54000" rIns="81000" bIns="54000" anchor="ctr"/>
              <a:lstStyle/>
              <a:p>
                <a:pPr defTabSz="601266" eaLnBrk="0" hangingPunct="0"/>
                <a:r>
                  <a:rPr lang="de-DE" altLang="de-DE" sz="2100" b="1" noProof="1">
                    <a:solidFill>
                      <a:srgbClr val="FFFFFF"/>
                    </a:solidFill>
                    <a:effectLst>
                      <a:outerShdw blurRad="190500" algn="ctr" rotWithShape="0">
                        <a:prstClr val="black">
                          <a:alpha val="50000"/>
                        </a:prstClr>
                      </a:outerShdw>
                    </a:effectLst>
                    <a:cs typeface="Arial" charset="0"/>
                  </a:rPr>
                  <a:t>2</a:t>
                </a:r>
                <a:endParaRPr lang="de-DE" altLang="de-DE" sz="1350" b="1" noProof="1">
                  <a:solidFill>
                    <a:srgbClr val="FFFFFF"/>
                  </a:solidFill>
                  <a:effectLst>
                    <a:outerShdw blurRad="190500" algn="ctr" rotWithShape="0">
                      <a:prstClr val="black">
                        <a:alpha val="50000"/>
                      </a:prstClr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gray">
              <a:xfrm>
                <a:off x="787400" y="2433638"/>
                <a:ext cx="11078200" cy="7239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62000" tIns="81000" rIns="108000" bIns="54000" anchor="ctr"/>
              <a:lstStyle/>
              <a:p>
                <a:pPr>
                  <a:lnSpc>
                    <a:spcPct val="95000"/>
                  </a:lnSpc>
                  <a:spcAft>
                    <a:spcPts val="300"/>
                  </a:spcAft>
                  <a:buClr>
                    <a:srgbClr val="969696"/>
                  </a:buClr>
                </a:pPr>
                <a:r>
                  <a:rPr lang="de-DE" altLang="de-DE" sz="1600" b="1" noProof="1">
                    <a:solidFill>
                      <a:srgbClr val="003B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Architecture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328613" y="1555750"/>
              <a:ext cx="11536987" cy="723900"/>
              <a:chOff x="328613" y="1555750"/>
              <a:chExt cx="11536987" cy="7239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gray">
              <a:xfrm>
                <a:off x="328613" y="1555750"/>
                <a:ext cx="463550" cy="723900"/>
              </a:xfrm>
              <a:prstGeom prst="rect">
                <a:avLst/>
              </a:prstGeom>
              <a:solidFill>
                <a:srgbClr val="009BD9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1000" tIns="54000" rIns="81000" bIns="54000" anchor="ctr"/>
              <a:lstStyle/>
              <a:p>
                <a:pPr defTabSz="601266" eaLnBrk="0" hangingPunct="0"/>
                <a:r>
                  <a:rPr lang="de-DE" altLang="de-DE" sz="2100" b="1" noProof="1">
                    <a:solidFill>
                      <a:srgbClr val="FFFFFF"/>
                    </a:solidFill>
                    <a:effectLst>
                      <a:outerShdw blurRad="190500" algn="ctr" rotWithShape="0">
                        <a:prstClr val="black">
                          <a:alpha val="50000"/>
                        </a:prstClr>
                      </a:outerShdw>
                    </a:effectLst>
                    <a:cs typeface="Arial" charset="0"/>
                  </a:rPr>
                  <a:t>1</a:t>
                </a:r>
              </a:p>
            </p:txBody>
          </p:sp>
          <p:sp>
            <p:nvSpPr>
              <p:cNvPr id="17" name="Rectangle 3"/>
              <p:cNvSpPr>
                <a:spLocks noChangeArrowheads="1"/>
              </p:cNvSpPr>
              <p:nvPr/>
            </p:nvSpPr>
            <p:spPr bwMode="gray">
              <a:xfrm>
                <a:off x="787400" y="1555750"/>
                <a:ext cx="11078200" cy="7239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62000" tIns="81000" rIns="108000" bIns="54000" anchor="ctr"/>
              <a:lstStyle/>
              <a:p>
                <a:pPr>
                  <a:lnSpc>
                    <a:spcPct val="95000"/>
                  </a:lnSpc>
                  <a:spcAft>
                    <a:spcPts val="300"/>
                  </a:spcAft>
                  <a:buClr>
                    <a:srgbClr val="969696"/>
                  </a:buClr>
                </a:pPr>
                <a:r>
                  <a:rPr lang="de-DE" altLang="de-DE" sz="1600" b="1" noProof="1">
                    <a:solidFill>
                      <a:srgbClr val="003B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Reasons for this Project</a:t>
                </a:r>
              </a:p>
            </p:txBody>
          </p:sp>
        </p:grpSp>
        <p:grpSp>
          <p:nvGrpSpPr>
            <p:cNvPr id="7" name="Gruppieren 6"/>
            <p:cNvGrpSpPr/>
            <p:nvPr/>
          </p:nvGrpSpPr>
          <p:grpSpPr>
            <a:xfrm>
              <a:off x="328613" y="3313113"/>
              <a:ext cx="11536985" cy="725487"/>
              <a:chOff x="328613" y="3313113"/>
              <a:chExt cx="11536985" cy="725487"/>
            </a:xfrm>
          </p:grpSpPr>
          <p:sp>
            <p:nvSpPr>
              <p:cNvPr id="14" name="Rectangle 9"/>
              <p:cNvSpPr>
                <a:spLocks noChangeArrowheads="1"/>
              </p:cNvSpPr>
              <p:nvPr/>
            </p:nvSpPr>
            <p:spPr bwMode="gray">
              <a:xfrm>
                <a:off x="328613" y="3313113"/>
                <a:ext cx="463550" cy="725487"/>
              </a:xfrm>
              <a:prstGeom prst="rect">
                <a:avLst/>
              </a:prstGeom>
              <a:solidFill>
                <a:srgbClr val="2D9741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1000" tIns="54000" rIns="81000" bIns="54000" anchor="ctr"/>
              <a:lstStyle/>
              <a:p>
                <a:pPr defTabSz="601266" eaLnBrk="0" hangingPunct="0"/>
                <a:r>
                  <a:rPr lang="de-DE" altLang="de-DE" sz="2100" b="1" noProof="1">
                    <a:solidFill>
                      <a:srgbClr val="000000"/>
                    </a:solidFill>
                    <a:cs typeface="Arial" charset="0"/>
                  </a:rPr>
                  <a:t>3</a:t>
                </a:r>
              </a:p>
            </p:txBody>
          </p:sp>
          <p:sp>
            <p:nvSpPr>
              <p:cNvPr id="15" name="Rectangle 4"/>
              <p:cNvSpPr>
                <a:spLocks noChangeArrowheads="1"/>
              </p:cNvSpPr>
              <p:nvPr/>
            </p:nvSpPr>
            <p:spPr bwMode="gray">
              <a:xfrm>
                <a:off x="787401" y="3313113"/>
                <a:ext cx="11078197" cy="72548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62000" tIns="81000" rIns="108000" bIns="54000" anchor="ctr"/>
              <a:lstStyle/>
              <a:p>
                <a:pPr>
                  <a:lnSpc>
                    <a:spcPct val="95000"/>
                  </a:lnSpc>
                  <a:spcAft>
                    <a:spcPts val="300"/>
                  </a:spcAft>
                  <a:buClr>
                    <a:srgbClr val="969696"/>
                  </a:buClr>
                </a:pPr>
                <a:r>
                  <a:rPr lang="de-DE" altLang="de-DE" sz="1600" b="1" noProof="1">
                    <a:solidFill>
                      <a:srgbClr val="003B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APP</a:t>
                </a: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328613" y="4192588"/>
              <a:ext cx="11536987" cy="723900"/>
              <a:chOff x="328613" y="4192588"/>
              <a:chExt cx="11536987" cy="723900"/>
            </a:xfrm>
          </p:grpSpPr>
          <p:sp>
            <p:nvSpPr>
              <p:cNvPr id="12" name="Rectangle 10"/>
              <p:cNvSpPr>
                <a:spLocks noChangeArrowheads="1"/>
              </p:cNvSpPr>
              <p:nvPr/>
            </p:nvSpPr>
            <p:spPr bwMode="gray">
              <a:xfrm>
                <a:off x="328613" y="4192588"/>
                <a:ext cx="463550" cy="723900"/>
              </a:xfrm>
              <a:prstGeom prst="rect">
                <a:avLst/>
              </a:prstGeom>
              <a:solidFill>
                <a:srgbClr val="D13181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1000" tIns="54000" rIns="81000" bIns="54000" anchor="ctr"/>
              <a:lstStyle/>
              <a:p>
                <a:pPr defTabSz="601266" eaLnBrk="0" hangingPunct="0"/>
                <a:r>
                  <a:rPr lang="de-DE" altLang="de-DE" sz="2100" b="1" noProof="1">
                    <a:solidFill>
                      <a:srgbClr val="000000"/>
                    </a:solidFill>
                    <a:cs typeface="Arial" charset="0"/>
                  </a:rPr>
                  <a:t>4</a:t>
                </a: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gray">
              <a:xfrm>
                <a:off x="787400" y="4192588"/>
                <a:ext cx="11078200" cy="7239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62000" tIns="81000" rIns="108000" bIns="54000" anchor="ctr"/>
              <a:lstStyle/>
              <a:p>
                <a:pPr>
                  <a:lnSpc>
                    <a:spcPct val="95000"/>
                  </a:lnSpc>
                  <a:spcAft>
                    <a:spcPts val="300"/>
                  </a:spcAft>
                  <a:buClr>
                    <a:srgbClr val="969696"/>
                  </a:buClr>
                </a:pPr>
                <a:r>
                  <a:rPr lang="de-DE" altLang="de-DE" sz="1600" b="1" noProof="1">
                    <a:solidFill>
                      <a:srgbClr val="003B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Pains und Learnings</a:t>
                </a:r>
              </a:p>
            </p:txBody>
          </p:sp>
        </p:grpSp>
        <p:grpSp>
          <p:nvGrpSpPr>
            <p:cNvPr id="9" name="Gruppieren 8"/>
            <p:cNvGrpSpPr/>
            <p:nvPr/>
          </p:nvGrpSpPr>
          <p:grpSpPr>
            <a:xfrm>
              <a:off x="328613" y="5072063"/>
              <a:ext cx="11536987" cy="723900"/>
              <a:chOff x="328613" y="5072063"/>
              <a:chExt cx="11536987" cy="723900"/>
            </a:xfrm>
          </p:grpSpPr>
          <p:sp>
            <p:nvSpPr>
              <p:cNvPr id="10" name="Rectangle 11"/>
              <p:cNvSpPr>
                <a:spLocks noChangeArrowheads="1"/>
              </p:cNvSpPr>
              <p:nvPr/>
            </p:nvSpPr>
            <p:spPr bwMode="gray">
              <a:xfrm>
                <a:off x="328613" y="5072063"/>
                <a:ext cx="463550" cy="723900"/>
              </a:xfrm>
              <a:prstGeom prst="rect">
                <a:avLst/>
              </a:prstGeom>
              <a:solidFill>
                <a:srgbClr val="75234E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81000" tIns="54000" rIns="81000" bIns="54000" anchor="ctr"/>
              <a:lstStyle/>
              <a:p>
                <a:pPr defTabSz="601266" eaLnBrk="0" hangingPunct="0"/>
                <a:r>
                  <a:rPr lang="de-DE" altLang="de-DE" sz="2100" b="1" noProof="1">
                    <a:solidFill>
                      <a:srgbClr val="000000"/>
                    </a:solidFill>
                    <a:cs typeface="Arial" charset="0"/>
                  </a:rPr>
                  <a:t>5</a:t>
                </a: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gray">
              <a:xfrm>
                <a:off x="787400" y="5072063"/>
                <a:ext cx="11078200" cy="7239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62000" tIns="81000" rIns="108000" bIns="54000" anchor="ctr"/>
              <a:lstStyle/>
              <a:p>
                <a:pPr>
                  <a:lnSpc>
                    <a:spcPct val="95000"/>
                  </a:lnSpc>
                  <a:spcAft>
                    <a:spcPts val="300"/>
                  </a:spcAft>
                  <a:buClr>
                    <a:srgbClr val="969696"/>
                  </a:buClr>
                </a:pPr>
                <a:r>
                  <a:rPr lang="de-DE" altLang="de-DE" sz="1600" b="1" noProof="1">
                    <a:solidFill>
                      <a:srgbClr val="003B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best ressources to start with Oracle Cloud Free Tier</a:t>
                </a:r>
              </a:p>
            </p:txBody>
          </p:sp>
        </p:grpSp>
      </p:grp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6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JSON_TABLE Trips (Einzelfahrten)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5EE7C39-6F0C-455C-B752-D771D184126C}"/>
              </a:ext>
            </a:extLst>
          </p:cNvPr>
          <p:cNvSpPr/>
          <p:nvPr/>
        </p:nvSpPr>
        <p:spPr>
          <a:xfrm>
            <a:off x="393542" y="1073646"/>
            <a:ext cx="768365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 JSON_TABLE ( </a:t>
            </a:r>
            <a:r>
              <a:rPr lang="de-AT" sz="1400" dirty="0" err="1"/>
              <a:t>e.json_data</a:t>
            </a:r>
            <a:r>
              <a:rPr lang="de-AT" sz="1400" dirty="0"/>
              <a:t>, '$'</a:t>
            </a:r>
          </a:p>
          <a:p>
            <a:r>
              <a:rPr lang="de-AT" sz="1400" dirty="0"/>
              <a:t>                    COLUMNS (</a:t>
            </a:r>
          </a:p>
          <a:p>
            <a:r>
              <a:rPr lang="de-AT" sz="1400" dirty="0"/>
              <a:t>                        NESTED PATH '$.</a:t>
            </a:r>
            <a:r>
              <a:rPr lang="de-AT" sz="1400" dirty="0" err="1"/>
              <a:t>trips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                    COLUMNS (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tripstart</a:t>
            </a:r>
            <a:r>
              <a:rPr lang="de-AT" sz="1400" dirty="0"/>
              <a:t> </a:t>
            </a:r>
            <a:r>
              <a:rPr lang="de-AT" sz="1400" dirty="0" err="1"/>
              <a:t>varchar</a:t>
            </a:r>
            <a:r>
              <a:rPr lang="de-AT" sz="1400" dirty="0"/>
              <a:t> PATH '$.</a:t>
            </a:r>
            <a:r>
              <a:rPr lang="de-AT" sz="1400" dirty="0" err="1"/>
              <a:t>start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tripend</a:t>
            </a:r>
            <a:r>
              <a:rPr lang="de-AT" sz="1400" dirty="0"/>
              <a:t>   </a:t>
            </a:r>
            <a:r>
              <a:rPr lang="de-AT" sz="1400" dirty="0" err="1"/>
              <a:t>varchar</a:t>
            </a:r>
            <a:r>
              <a:rPr lang="de-AT" sz="1400" dirty="0"/>
              <a:t> PATH '$.end',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distance</a:t>
            </a:r>
            <a:r>
              <a:rPr lang="de-AT" sz="1400" dirty="0"/>
              <a:t>   </a:t>
            </a:r>
            <a:r>
              <a:rPr lang="de-AT" sz="1400" dirty="0" err="1"/>
              <a:t>varchar</a:t>
            </a:r>
            <a:r>
              <a:rPr lang="de-AT" sz="1400" dirty="0"/>
              <a:t> PATH '$.</a:t>
            </a:r>
            <a:r>
              <a:rPr lang="de-AT" sz="1400" dirty="0" err="1"/>
              <a:t>distance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drivetime</a:t>
            </a:r>
            <a:r>
              <a:rPr lang="de-AT" sz="1400" dirty="0"/>
              <a:t> NUMBER PATH '$.</a:t>
            </a:r>
            <a:r>
              <a:rPr lang="de-AT" sz="1400" dirty="0" err="1"/>
              <a:t>durations.drive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idletime</a:t>
            </a:r>
            <a:r>
              <a:rPr lang="de-AT" sz="1400" dirty="0"/>
              <a:t>  NUMBER  PATH '$.</a:t>
            </a:r>
            <a:r>
              <a:rPr lang="de-AT" sz="1400" dirty="0" err="1"/>
              <a:t>durations.idle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speedavg</a:t>
            </a:r>
            <a:r>
              <a:rPr lang="de-AT" sz="1400" dirty="0"/>
              <a:t>  NUMBER PATH '$.</a:t>
            </a:r>
            <a:r>
              <a:rPr lang="de-AT" sz="1400" dirty="0" err="1"/>
              <a:t>speed.avg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speedmax</a:t>
            </a:r>
            <a:r>
              <a:rPr lang="de-AT" sz="1400" dirty="0"/>
              <a:t>  NUMBER PATH '$.</a:t>
            </a:r>
            <a:r>
              <a:rPr lang="de-AT" sz="1400" dirty="0" err="1"/>
              <a:t>speed.max</a:t>
            </a:r>
            <a:r>
              <a:rPr lang="de-AT" sz="1400" dirty="0"/>
              <a:t>'</a:t>
            </a:r>
          </a:p>
          <a:p>
            <a:r>
              <a:rPr lang="de-AT" sz="1400" dirty="0"/>
              <a:t>                                    )</a:t>
            </a:r>
          </a:p>
          <a:p>
            <a:r>
              <a:rPr lang="de-AT" sz="1400" dirty="0"/>
              <a:t>                            )</a:t>
            </a:r>
          </a:p>
          <a:p>
            <a:r>
              <a:rPr lang="de-AT" sz="1400" dirty="0"/>
              <a:t>                    )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jt</a:t>
            </a:r>
            <a:endParaRPr lang="de-AT" sz="1400" dirty="0"/>
          </a:p>
          <a:p>
            <a:r>
              <a:rPr lang="de-AT" sz="1400" dirty="0"/>
              <a:t>        WHERE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e.json_type</a:t>
            </a:r>
            <a:r>
              <a:rPr lang="de-AT" sz="1400" dirty="0"/>
              <a:t> = 'TRIPINFO'</a:t>
            </a:r>
          </a:p>
        </p:txBody>
      </p:sp>
    </p:spTree>
    <p:extLst>
      <p:ext uri="{BB962C8B-B14F-4D97-AF65-F5344CB8AC3E}">
        <p14:creationId xmlns:p14="http://schemas.microsoft.com/office/powerpoint/2010/main" val="285891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31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JSON_TABLE Monatsreport (eigentlich Drivehistory aggregiert)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5EE7C39-6F0C-455C-B752-D771D184126C}"/>
              </a:ext>
            </a:extLst>
          </p:cNvPr>
          <p:cNvSpPr/>
          <p:nvPr/>
        </p:nvSpPr>
        <p:spPr>
          <a:xfrm>
            <a:off x="393542" y="1073646"/>
            <a:ext cx="768365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JSON_TABLE (</a:t>
            </a:r>
            <a:r>
              <a:rPr lang="de-AT" sz="1400" dirty="0" err="1"/>
              <a:t>json_data</a:t>
            </a:r>
            <a:r>
              <a:rPr lang="de-AT" sz="1400" dirty="0"/>
              <a:t>, '$' </a:t>
            </a:r>
          </a:p>
          <a:p>
            <a:r>
              <a:rPr lang="de-AT" sz="1400" dirty="0"/>
              <a:t>  </a:t>
            </a:r>
            <a:r>
              <a:rPr lang="de-AT" sz="1400" dirty="0" err="1"/>
              <a:t>columns</a:t>
            </a:r>
            <a:r>
              <a:rPr lang="de-AT" sz="1400" dirty="0"/>
              <a:t> (  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started</a:t>
            </a:r>
            <a:r>
              <a:rPr lang="de-AT" sz="1400" dirty="0"/>
              <a:t> NUMBER PATH '$.</a:t>
            </a:r>
            <a:r>
              <a:rPr lang="de-AT" sz="1400" dirty="0" err="1"/>
              <a:t>start</a:t>
            </a:r>
            <a:r>
              <a:rPr lang="de-AT" sz="1400" dirty="0"/>
              <a:t>',</a:t>
            </a:r>
          </a:p>
          <a:p>
            <a:r>
              <a:rPr lang="de-AT" sz="1400" dirty="0"/>
              <a:t>      </a:t>
            </a:r>
            <a:r>
              <a:rPr lang="de-AT" sz="1400" dirty="0" err="1">
                <a:solidFill>
                  <a:srgbClr val="FF0000"/>
                </a:solidFill>
              </a:rPr>
              <a:t>ended</a:t>
            </a:r>
            <a:r>
              <a:rPr lang="de-AT" sz="1400" dirty="0"/>
              <a:t> PATH '$.end',</a:t>
            </a:r>
          </a:p>
          <a:p>
            <a:r>
              <a:rPr lang="de-AT" sz="1400" dirty="0"/>
              <a:t>    NESTED PATH '$.</a:t>
            </a:r>
            <a:r>
              <a:rPr lang="de-AT" sz="1400" dirty="0" err="1"/>
              <a:t>driving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COLUMNS (</a:t>
            </a:r>
          </a:p>
          <a:p>
            <a:r>
              <a:rPr lang="de-AT" sz="1400" dirty="0"/>
              <a:t>            </a:t>
            </a:r>
            <a:r>
              <a:rPr lang="de-AT" sz="1400" dirty="0" err="1">
                <a:solidFill>
                  <a:srgbClr val="FF0000"/>
                </a:solidFill>
              </a:rPr>
              <a:t>distance</a:t>
            </a:r>
            <a:r>
              <a:rPr lang="de-AT" sz="1400" dirty="0"/>
              <a:t> NUMBER PATH '$.</a:t>
            </a:r>
            <a:r>
              <a:rPr lang="de-AT" sz="1400" dirty="0" err="1"/>
              <a:t>distance</a:t>
            </a:r>
            <a:r>
              <a:rPr lang="de-AT" sz="1400" dirty="0"/>
              <a:t>',</a:t>
            </a:r>
          </a:p>
          <a:p>
            <a:r>
              <a:rPr lang="de-AT" sz="1400" dirty="0"/>
              <a:t>            NESTED PATH '$.</a:t>
            </a:r>
            <a:r>
              <a:rPr lang="de-AT" sz="1400" dirty="0" err="1"/>
              <a:t>durations</a:t>
            </a:r>
            <a:r>
              <a:rPr lang="de-AT" sz="1400" dirty="0"/>
              <a:t>[*]'</a:t>
            </a:r>
          </a:p>
          <a:p>
            <a:r>
              <a:rPr lang="de-AT" sz="1400" dirty="0"/>
              <a:t>            </a:t>
            </a:r>
            <a:r>
              <a:rPr lang="de-AT" sz="1400" dirty="0" err="1"/>
              <a:t>columns</a:t>
            </a:r>
            <a:r>
              <a:rPr lang="de-AT" sz="1400" dirty="0"/>
              <a:t> ( </a:t>
            </a:r>
            <a:r>
              <a:rPr lang="de-AT" sz="1400" dirty="0" err="1">
                <a:solidFill>
                  <a:srgbClr val="FF0000"/>
                </a:solidFill>
              </a:rPr>
              <a:t>duration_drive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/>
              <a:t>NUMBER PATH '$.</a:t>
            </a:r>
            <a:r>
              <a:rPr lang="de-AT" sz="1400" dirty="0" err="1"/>
              <a:t>drive</a:t>
            </a:r>
            <a:r>
              <a:rPr lang="de-AT" sz="1400" dirty="0"/>
              <a:t>',</a:t>
            </a:r>
          </a:p>
          <a:p>
            <a:r>
              <a:rPr lang="de-AT" sz="1400" dirty="0">
                <a:solidFill>
                  <a:srgbClr val="FF0000"/>
                </a:solidFill>
              </a:rPr>
              <a:t>                               </a:t>
            </a:r>
            <a:r>
              <a:rPr lang="de-AT" sz="1400" dirty="0" err="1">
                <a:solidFill>
                  <a:srgbClr val="FF0000"/>
                </a:solidFill>
              </a:rPr>
              <a:t>duration_idle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 err="1"/>
              <a:t>number</a:t>
            </a:r>
            <a:r>
              <a:rPr lang="de-AT" sz="1400" dirty="0"/>
              <a:t> </a:t>
            </a:r>
            <a:r>
              <a:rPr lang="de-AT" sz="1400" dirty="0" err="1"/>
              <a:t>path</a:t>
            </a:r>
            <a:r>
              <a:rPr lang="de-AT" sz="1400" dirty="0"/>
              <a:t> '$.</a:t>
            </a:r>
            <a:r>
              <a:rPr lang="de-AT" sz="1400" dirty="0" err="1"/>
              <a:t>idle</a:t>
            </a:r>
            <a:r>
              <a:rPr lang="de-AT" sz="1400" dirty="0"/>
              <a:t>')</a:t>
            </a:r>
          </a:p>
          <a:p>
            <a:r>
              <a:rPr lang="de-AT" sz="1400" dirty="0"/>
              <a:t>        )                          </a:t>
            </a:r>
          </a:p>
          <a:p>
            <a:r>
              <a:rPr lang="de-AT" sz="1400" dirty="0"/>
              <a:t>)) </a:t>
            </a:r>
            <a:r>
              <a:rPr lang="de-AT" sz="1400" dirty="0" err="1"/>
              <a:t>jt</a:t>
            </a:r>
            <a:endParaRPr lang="de-AT" sz="1400" dirty="0"/>
          </a:p>
          <a:p>
            <a:r>
              <a:rPr lang="de-AT" sz="1400" dirty="0" err="1"/>
              <a:t>where</a:t>
            </a:r>
            <a:r>
              <a:rPr lang="de-AT" sz="1400" dirty="0"/>
              <a:t> </a:t>
            </a:r>
            <a:r>
              <a:rPr lang="de-AT" sz="1400" dirty="0" err="1"/>
              <a:t>e.json_type</a:t>
            </a:r>
            <a:r>
              <a:rPr lang="de-AT" sz="1400" dirty="0"/>
              <a:t> = 'MONTHLYREPORT'</a:t>
            </a:r>
          </a:p>
        </p:txBody>
      </p:sp>
    </p:spTree>
    <p:extLst>
      <p:ext uri="{BB962C8B-B14F-4D97-AF65-F5344CB8AC3E}">
        <p14:creationId xmlns:p14="http://schemas.microsoft.com/office/powerpoint/2010/main" val="424328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D2D58CA-4203-4821-A8DE-F94CC1BB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2" y="1105191"/>
            <a:ext cx="6666875" cy="5752809"/>
          </a:xfrm>
          <a:prstGeom prst="rect">
            <a:avLst/>
          </a:prstGeom>
        </p:spPr>
      </p:pic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Datenmodell Locationtracking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89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F9A208-F839-4FB5-BD60-284EDDD7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05" y="1209357"/>
            <a:ext cx="9279853" cy="5329555"/>
          </a:xfrm>
          <a:prstGeom prst="rect">
            <a:avLst/>
          </a:prstGeom>
        </p:spPr>
      </p:pic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Datenmodell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63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322EB7-9561-469F-BF7E-58FFB4CBFE15}"/>
              </a:ext>
            </a:extLst>
          </p:cNvPr>
          <p:cNvGrpSpPr/>
          <p:nvPr/>
        </p:nvGrpSpPr>
        <p:grpSpPr>
          <a:xfrm>
            <a:off x="393542" y="304379"/>
            <a:ext cx="8395498" cy="579527"/>
            <a:chOff x="1946311" y="2616748"/>
            <a:chExt cx="8395498" cy="716757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EE590E-0A72-4FB8-9649-93D61991E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75C8D35-4909-47D8-905A-C05C54963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Oracle VPD aktivieren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D86E29FE-0259-418C-A499-17E634C21848}"/>
              </a:ext>
            </a:extLst>
          </p:cNvPr>
          <p:cNvSpPr txBox="1"/>
          <p:nvPr/>
        </p:nvSpPr>
        <p:spPr>
          <a:xfrm>
            <a:off x="339409" y="1243994"/>
            <a:ext cx="9109391" cy="41857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CREATE OR REPLACE FUNCTION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get_tenant_predicate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 (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object_schema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 IN VARCHAR2,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object_name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 VARCHAR2) 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return varchar2 DETERMINISTIC as</a:t>
            </a:r>
            <a:br>
              <a:rPr lang="en-US" sz="1400" dirty="0">
                <a:latin typeface="+mj-lt"/>
                <a:cs typeface="Courier New" panose="02070309020205020404" pitchFamily="49" charset="0"/>
              </a:rPr>
            </a:b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+mj-lt"/>
                <a:cs typeface="Courier New" panose="02070309020205020404" pitchFamily="49" charset="0"/>
              </a:rPr>
              <a:t>l_predicate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 varchar2(4000);</a:t>
            </a:r>
          </a:p>
          <a:p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begin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-- Only apply VPD to specific APEX applications</a:t>
            </a:r>
          </a:p>
          <a:p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if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sys_context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('APEX$SESSION', 'APP_ID') in (100) 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then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l_predicate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:= q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#(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appusername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 = 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                    coalesce(lower(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sys_context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('APEX$SESSION', 'APP_USER')),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                   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sys_context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('ACT_AS_APEX', 'APP_USER’)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                    )#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end if;</a:t>
            </a:r>
          </a:p>
          <a:p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    return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l_predicate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;</a:t>
            </a:r>
            <a:br>
              <a:rPr lang="en-US" sz="1400" dirty="0">
                <a:latin typeface="+mj-lt"/>
                <a:cs typeface="Courier New" panose="02070309020205020404" pitchFamily="49" charset="0"/>
              </a:rPr>
            </a:b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end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get_tenant_predicate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;</a:t>
            </a:r>
            <a:endParaRPr lang="de-AT" sz="1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229C14-1FEB-4D01-81FC-EF5DD03C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221" y="4287435"/>
            <a:ext cx="4900252" cy="1883799"/>
          </a:xfrm>
          <a:prstGeom prst="rect">
            <a:avLst/>
          </a:prstGeom>
          <a:solidFill>
            <a:srgbClr val="F9F9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BEGIN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DBMS_RLS.ADD_POLICY(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object_schema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=&gt; 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MYSCHEMA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                                            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object_name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=&gt; 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CARLOG_DATA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                                            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policy_name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=&gt; 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CARLOGUSERS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                                            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policy_function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=&gt; </a:t>
            </a:r>
            <a:r>
              <a:rPr lang="en-US" sz="1400" dirty="0">
                <a:cs typeface="Courier New" panose="02070309020205020404" pitchFamily="49" charset="0"/>
              </a:rPr>
              <a:t>‘g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et_tenant_predicate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                                            </a:t>
            </a:r>
            <a:r>
              <a:rPr lang="de-DE" altLang="de-DE" sz="1400" dirty="0" err="1">
                <a:latin typeface="+mj-lt"/>
                <a:cs typeface="Courier New" panose="02070309020205020404" pitchFamily="49" charset="0"/>
              </a:rPr>
              <a:t>statement_types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 =&gt; 'SELECT</a:t>
            </a:r>
            <a:r>
              <a:rPr lang="en-US" sz="1400" dirty="0">
                <a:cs typeface="Courier New" panose="02070309020205020404" pitchFamily="49" charset="0"/>
              </a:rPr>
              <a:t>'</a:t>
            </a: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END;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latin typeface="+mj-lt"/>
                <a:cs typeface="Courier New" panose="02070309020205020404" pitchFamily="49" charset="0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65328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53BE31D8-C1D0-4EE4-8262-4289BB3D91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5102" y="411739"/>
            <a:ext cx="337327" cy="716757"/>
          </a:xfrm>
          <a:prstGeom prst="rect">
            <a:avLst/>
          </a:prstGeom>
          <a:solidFill>
            <a:srgbClr val="FF0000"/>
          </a:soli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81000" tIns="54000" rIns="81000" bIns="54000" anchor="ctr"/>
          <a:lstStyle/>
          <a:p>
            <a:pPr defTabSz="601266" eaLnBrk="0" hangingPunct="0"/>
            <a:r>
              <a:rPr lang="de-DE" altLang="de-DE" sz="2100" b="1" noProof="1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6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31CBD3B-9DA2-4536-871E-506E2FEFB3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8964" y="411739"/>
            <a:ext cx="8061636" cy="71832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Pains und Learning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35BD4E-E0CE-4065-96D7-63C0FB7DC645}"/>
              </a:ext>
            </a:extLst>
          </p:cNvPr>
          <p:cNvSpPr/>
          <p:nvPr/>
        </p:nvSpPr>
        <p:spPr>
          <a:xfrm>
            <a:off x="527879" y="1482630"/>
            <a:ext cx="4712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My first </a:t>
            </a:r>
            <a:r>
              <a:rPr lang="en-US" dirty="0" err="1">
                <a:hlinkClick r:id="rId4"/>
              </a:rPr>
              <a:t>Carlogbook</a:t>
            </a:r>
            <a:r>
              <a:rPr lang="en-US" dirty="0">
                <a:hlinkClick r:id="rId4"/>
              </a:rPr>
              <a:t> Registration (</a:t>
            </a:r>
            <a:r>
              <a:rPr lang="en-US" dirty="0" err="1">
                <a:hlinkClick r:id="rId4"/>
              </a:rPr>
              <a:t>hashnode.dev</a:t>
            </a:r>
            <a:r>
              <a:rPr lang="en-US" dirty="0">
                <a:hlinkClick r:id="rId4"/>
              </a:rPr>
              <a:t>)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273A55-F433-4ECB-84FA-50279E16B2DE}"/>
              </a:ext>
            </a:extLst>
          </p:cNvPr>
          <p:cNvSpPr/>
          <p:nvPr/>
        </p:nvSpPr>
        <p:spPr>
          <a:xfrm>
            <a:off x="527879" y="1952002"/>
            <a:ext cx="468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Troubles to get Multiuser Ready (</a:t>
            </a:r>
            <a:r>
              <a:rPr lang="en-US" dirty="0" err="1">
                <a:hlinkClick r:id="rId5"/>
              </a:rPr>
              <a:t>hashnode.dev</a:t>
            </a:r>
            <a:r>
              <a:rPr lang="en-US" dirty="0">
                <a:hlinkClick r:id="rId5"/>
              </a:rPr>
              <a:t>)</a:t>
            </a:r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4AA515-1F40-41CE-8691-402FD6C86A6B}"/>
              </a:ext>
            </a:extLst>
          </p:cNvPr>
          <p:cNvSpPr/>
          <p:nvPr/>
        </p:nvSpPr>
        <p:spPr>
          <a:xfrm>
            <a:off x="506787" y="2421374"/>
            <a:ext cx="392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 err="1">
                <a:hlinkClick r:id="rId6"/>
              </a:rPr>
              <a:t>CarLogBook</a:t>
            </a:r>
            <a:r>
              <a:rPr lang="de-AT" dirty="0">
                <a:hlinkClick r:id="rId6"/>
              </a:rPr>
              <a:t> Monitoring (</a:t>
            </a:r>
            <a:r>
              <a:rPr lang="de-AT" dirty="0" err="1">
                <a:hlinkClick r:id="rId6"/>
              </a:rPr>
              <a:t>hashnode.dev</a:t>
            </a:r>
            <a:r>
              <a:rPr lang="de-AT" dirty="0">
                <a:hlinkClick r:id="rId6"/>
              </a:rPr>
              <a:t>)</a:t>
            </a:r>
            <a:endParaRPr lang="de-AT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E320B-7D99-4E3C-81C5-4EA42DEB1C5B}"/>
              </a:ext>
            </a:extLst>
          </p:cNvPr>
          <p:cNvSpPr/>
          <p:nvPr/>
        </p:nvSpPr>
        <p:spPr>
          <a:xfrm>
            <a:off x="506787" y="2908459"/>
            <a:ext cx="4362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Good old Oracle 21c is dying (</a:t>
            </a:r>
            <a:r>
              <a:rPr lang="en-US" dirty="0" err="1">
                <a:hlinkClick r:id="rId7"/>
              </a:rPr>
              <a:t>hashnode.dev</a:t>
            </a:r>
            <a:r>
              <a:rPr lang="en-US" dirty="0">
                <a:hlinkClick r:id="rId7"/>
              </a:rPr>
              <a:t>)</a:t>
            </a:r>
            <a:endParaRPr lang="de-AT" dirty="0"/>
          </a:p>
        </p:txBody>
      </p:sp>
      <p:pic>
        <p:nvPicPr>
          <p:cNvPr id="13" name="Picture 2" descr="image.png">
            <a:extLst>
              <a:ext uri="{FF2B5EF4-FFF2-40B4-BE49-F238E27FC236}">
                <a16:creationId xmlns:a16="http://schemas.microsoft.com/office/drawing/2014/main" id="{B0CEE380-A43E-4B10-940B-178FB726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1334"/>
            <a:ext cx="3000313" cy="317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510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EE2AA71-28EC-5F1B-93FE-140BEF79A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0643"/>
            <a:ext cx="10869891" cy="5580832"/>
          </a:xfrm>
        </p:spPr>
        <p:txBody>
          <a:bodyPr>
            <a:normAutofit fontScale="77500" lnSpcReduction="20000"/>
          </a:bodyPr>
          <a:lstStyle/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Dimitri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Gielis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Blog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Free Tier -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Step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by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Step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Guide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ORACLE-BASE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Let‘s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Encrypt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– Free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Certificates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on Oracle Linux (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dimitri‘s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encrypt</a:t>
            </a:r>
            <a:r>
              <a:rPr lang="de-DE" sz="1300" dirty="0">
                <a:latin typeface="Verdana" panose="020B0604030504040204" pitchFamily="34" charset="0"/>
                <a:ea typeface="Verdana" panose="020B0604030504040204" pitchFamily="34" charset="0"/>
              </a:rPr>
              <a:t> hat bei mir nicht geklappt)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How to Update All Packages in Oracle Linux 8 (linuxhint.com)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Damits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nicht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ungesagt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bleibt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.. </a:t>
            </a:r>
          </a:p>
          <a:p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How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to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Connect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to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Oracle Cloud Free Tier Database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using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SQL Developer |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by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Vivek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Kumar (Vik) |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oracle-saas-paas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| Medium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kein Must-have</a:t>
            </a:r>
          </a:p>
          <a:p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https://content.dsp.co.uk/apex/can-i-generate-pdfs-from-apex-in-the-always-free-oracle-cloud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Generate PDFS on Free-Tier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Free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capturing-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lat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-long-address-info-without-a-map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Get Geolocation without Apex Map Feature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load-data-into-existing-tables-with-apex-191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Good to know </a:t>
            </a: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APEX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Map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Region vs. Google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Map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Plugin | Jeff Kemp on Oracle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Apex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Map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Region, reicht uns vollkommen aus… aber Google Maps sind halt schon sehr gut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A Simple Guide to the New Cards Region in APEX 20.2 (oracle.com)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Cards, Cards, Cards</a:t>
            </a: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Dimitri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Gielis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Blog (Oracle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Application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Express - APEX): More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Advanced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File Uploads in Oracle APEX (dgielis.blogspot.com)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Use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ObjectStore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Luke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Sample Cards - Embedded Video (oracle.com)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Cards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mit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Videos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Manage Countries Coordinates and Flags in Database using RESTful Web Services and PLSQL (orclking.blogspot.com)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War mal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eine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Überlegung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(1) Top 10 tips to optimize APEX for mobile - Vincent Morneau – YouTube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PWA und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alles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was man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darüber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Wissen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sollte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Apex 21.1 Map region. How to center and zoom to a specific location? — oracle-tech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How to center and zoom to a specific location in Apex Map Region 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How to get Screen Resolution of system in Oracle Apex – Explore the world of amazing APEX (apexexplorer.com)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Responsive Web App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About Oracle: Creating a mobile app with APEX - Part 11: Displaying form items side by side (dickdral.blogspot.com)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Kann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helfen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! CSS related</a:t>
            </a: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Display BLOB Contents (PDF, Images)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into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a Region in Oracle Apex Page - foxinfotech.in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Nicht jedes Formular kommt in die Datenbank – Paper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rulez</a:t>
            </a:r>
            <a:endParaRPr lang="de-AT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Fast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nearest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-location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finder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(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store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finder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)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for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Oracle (plumislandmedia.net)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Wichtige </a:t>
            </a:r>
            <a:r>
              <a:rPr lang="de-AT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Function</a:t>
            </a:r>
            <a:r>
              <a:rPr lang="de-AT" sz="1300" dirty="0">
                <a:latin typeface="Verdana" panose="020B0604030504040204" pitchFamily="34" charset="0"/>
                <a:ea typeface="Verdana" panose="020B0604030504040204" pitchFamily="34" charset="0"/>
              </a:rPr>
              <a:t> um Luftlinie in PL/SQL zu berechnen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20"/>
              </a:rPr>
              <a:t>Next/Previous Record: how APEX does it | Jeff Kemp on Oracle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Warum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ich da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nicht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selbst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drauf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gekommen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bin?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21"/>
              </a:rPr>
              <a:t>(1) Upload Files to Object Storage from Oracle Application Express (APEX) – YouTube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Todo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– Blob to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Objectstore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Switch</a:t>
            </a:r>
          </a:p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22"/>
              </a:rPr>
              <a:t>https://blog.cloudnueva.com/apex-automations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 Apex Automations (Emails, Backup, ..  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</a:rPr>
              <a:t>z.b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.)</a:t>
            </a:r>
          </a:p>
          <a:p>
            <a:endParaRPr lang="de-A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912AFB-0D06-CDE8-6137-669FAA86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</a:rPr>
              <a:t>36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AD9D05-1C7A-8D14-CA1C-7C61171DCA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8200" y="322658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Die besten Ressourcen um mit der Oracle Cloud zu starten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801C6DF-E4E9-8BA0-54B1-3B5A6F4622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527" y="322657"/>
            <a:ext cx="505674" cy="716757"/>
          </a:xfrm>
          <a:prstGeom prst="rect">
            <a:avLst/>
          </a:prstGeom>
          <a:solidFill>
            <a:srgbClr val="D13181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81000" tIns="54000" rIns="81000" bIns="54000" anchor="ctr"/>
          <a:lstStyle/>
          <a:p>
            <a:pPr algn="ctr" defTabSz="601266" eaLnBrk="0" hangingPunct="0"/>
            <a:r>
              <a:rPr lang="de-DE" altLang="de-DE" sz="2100" b="1" noProof="1">
                <a:solidFill>
                  <a:srgbClr val="000000"/>
                </a:solidFill>
                <a:cs typeface="Arial" charset="0"/>
              </a:rPr>
              <a:t>9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1A663C0-D0CD-EC2D-9B16-60626C6DA1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8199" y="2098005"/>
            <a:ext cx="8061637" cy="56189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Die besten Ressourcen für Apex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EBFB43D-7F84-BB88-BDCF-BD39D2DE60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526" y="2098005"/>
            <a:ext cx="505673" cy="561898"/>
          </a:xfrm>
          <a:prstGeom prst="rect">
            <a:avLst/>
          </a:prstGeom>
          <a:solidFill>
            <a:srgbClr val="D13181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81000" tIns="54000" rIns="81000" bIns="54000" anchor="ctr"/>
          <a:lstStyle/>
          <a:p>
            <a:pPr defTabSz="601266" eaLnBrk="0" hangingPunct="0"/>
            <a:r>
              <a:rPr lang="de-DE" altLang="de-DE" sz="2100" b="1" noProof="1">
                <a:solidFill>
                  <a:srgbClr val="000000"/>
                </a:solidFill>
                <a:cs typeface="Arial" charset="0"/>
              </a:rPr>
              <a:t>9.1</a:t>
            </a:r>
          </a:p>
        </p:txBody>
      </p:sp>
    </p:spTree>
    <p:extLst>
      <p:ext uri="{BB962C8B-B14F-4D97-AF65-F5344CB8AC3E}">
        <p14:creationId xmlns:p14="http://schemas.microsoft.com/office/powerpoint/2010/main" val="33744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37</a:t>
            </a:fld>
            <a:endParaRPr lang="de-AT"/>
          </a:p>
        </p:txBody>
      </p:sp>
      <p:grpSp>
        <p:nvGrpSpPr>
          <p:cNvPr id="17" name="Gruppieren 16"/>
          <p:cNvGrpSpPr/>
          <p:nvPr/>
        </p:nvGrpSpPr>
        <p:grpSpPr bwMode="gray">
          <a:xfrm>
            <a:off x="1285427" y="2053591"/>
            <a:ext cx="8489760" cy="3760828"/>
            <a:chOff x="-1791458" y="1921171"/>
            <a:chExt cx="7469194" cy="3265225"/>
          </a:xfrm>
        </p:grpSpPr>
        <p:sp>
          <p:nvSpPr>
            <p:cNvPr id="18" name="Freihandform 17" descr="© INSCALE GmbH, 26.05.2010&#10;http://www.presentationload.com/"/>
            <p:cNvSpPr/>
            <p:nvPr/>
          </p:nvSpPr>
          <p:spPr bwMode="gray">
            <a:xfrm rot="21277865">
              <a:off x="-1791458" y="2755206"/>
              <a:ext cx="7391106" cy="2431190"/>
            </a:xfrm>
            <a:custGeom>
              <a:avLst/>
              <a:gdLst>
                <a:gd name="connsiteX0" fmla="*/ 4813540 w 5072332"/>
                <a:gd name="connsiteY0" fmla="*/ 0 h 2484407"/>
                <a:gd name="connsiteX1" fmla="*/ 810883 w 5072332"/>
                <a:gd name="connsiteY1" fmla="*/ 1457864 h 2484407"/>
                <a:gd name="connsiteX2" fmla="*/ 0 w 5072332"/>
                <a:gd name="connsiteY2" fmla="*/ 1311215 h 2484407"/>
                <a:gd name="connsiteX3" fmla="*/ 250166 w 5072332"/>
                <a:gd name="connsiteY3" fmla="*/ 2484407 h 2484407"/>
                <a:gd name="connsiteX4" fmla="*/ 3105510 w 5072332"/>
                <a:gd name="connsiteY4" fmla="*/ 2113471 h 2484407"/>
                <a:gd name="connsiteX5" fmla="*/ 2070340 w 5072332"/>
                <a:gd name="connsiteY5" fmla="*/ 1837426 h 2484407"/>
                <a:gd name="connsiteX6" fmla="*/ 5072332 w 5072332"/>
                <a:gd name="connsiteY6" fmla="*/ 43132 h 2484407"/>
                <a:gd name="connsiteX7" fmla="*/ 4813540 w 5072332"/>
                <a:gd name="connsiteY7" fmla="*/ 0 h 248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2332" h="2484407">
                  <a:moveTo>
                    <a:pt x="4813540" y="0"/>
                  </a:moveTo>
                  <a:lnTo>
                    <a:pt x="810883" y="1457864"/>
                  </a:lnTo>
                  <a:lnTo>
                    <a:pt x="0" y="1311215"/>
                  </a:lnTo>
                  <a:lnTo>
                    <a:pt x="250166" y="2484407"/>
                  </a:lnTo>
                  <a:lnTo>
                    <a:pt x="3105510" y="2113471"/>
                  </a:lnTo>
                  <a:lnTo>
                    <a:pt x="2070340" y="1837426"/>
                  </a:lnTo>
                  <a:lnTo>
                    <a:pt x="5072332" y="43132"/>
                  </a:lnTo>
                  <a:lnTo>
                    <a:pt x="4813540" y="0"/>
                  </a:lnTo>
                  <a:close/>
                </a:path>
              </a:pathLst>
            </a:custGeom>
            <a:solidFill>
              <a:srgbClr val="E6E6E6">
                <a:alpha val="75000"/>
              </a:srgb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endParaRPr lang="en-US" noProof="1"/>
            </a:p>
          </p:txBody>
        </p:sp>
        <p:sp>
          <p:nvSpPr>
            <p:cNvPr id="19" name="Ellipse 18"/>
            <p:cNvSpPr/>
            <p:nvPr/>
          </p:nvSpPr>
          <p:spPr bwMode="gray">
            <a:xfrm rot="631768">
              <a:off x="-251088" y="4270659"/>
              <a:ext cx="4237271" cy="64344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Ellipse 19"/>
            <p:cNvSpPr/>
            <p:nvPr/>
          </p:nvSpPr>
          <p:spPr bwMode="gray">
            <a:xfrm rot="631768">
              <a:off x="2281357" y="3301752"/>
              <a:ext cx="2141310" cy="44981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Ellipse 20"/>
            <p:cNvSpPr/>
            <p:nvPr/>
          </p:nvSpPr>
          <p:spPr bwMode="gray">
            <a:xfrm rot="631768">
              <a:off x="3918424" y="2744514"/>
              <a:ext cx="1114020" cy="304634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Ellipse 21"/>
            <p:cNvSpPr/>
            <p:nvPr/>
          </p:nvSpPr>
          <p:spPr bwMode="gray">
            <a:xfrm rot="310432">
              <a:off x="4920290" y="2382098"/>
              <a:ext cx="688596" cy="172402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 bwMode="gray">
            <a:xfrm>
              <a:off x="1984654" y="1921171"/>
              <a:ext cx="3693082" cy="1721775"/>
              <a:chOff x="1984654" y="1921171"/>
              <a:chExt cx="3693082" cy="1721775"/>
            </a:xfrm>
          </p:grpSpPr>
          <p:sp>
            <p:nvSpPr>
              <p:cNvPr id="24" name="Freeform 11"/>
              <p:cNvSpPr>
                <a:spLocks noChangeAspect="1"/>
              </p:cNvSpPr>
              <p:nvPr/>
            </p:nvSpPr>
            <p:spPr bwMode="gray">
              <a:xfrm>
                <a:off x="3145879" y="2404422"/>
                <a:ext cx="1209918" cy="771606"/>
              </a:xfrm>
              <a:custGeom>
                <a:avLst/>
                <a:gdLst/>
                <a:ahLst/>
                <a:cxnLst>
                  <a:cxn ang="0">
                    <a:pos x="1024" y="99"/>
                  </a:cxn>
                  <a:cxn ang="0">
                    <a:pos x="1041" y="167"/>
                  </a:cxn>
                  <a:cxn ang="0">
                    <a:pos x="1057" y="234"/>
                  </a:cxn>
                  <a:cxn ang="0">
                    <a:pos x="912" y="379"/>
                  </a:cxn>
                  <a:cxn ang="0">
                    <a:pos x="767" y="234"/>
                  </a:cxn>
                  <a:cxn ang="0">
                    <a:pos x="783" y="167"/>
                  </a:cxn>
                  <a:cxn ang="0">
                    <a:pos x="800" y="99"/>
                  </a:cxn>
                  <a:cxn ang="0">
                    <a:pos x="726" y="24"/>
                  </a:cxn>
                  <a:cxn ang="0">
                    <a:pos x="540" y="0"/>
                  </a:cxn>
                  <a:cxn ang="0">
                    <a:pos x="355" y="24"/>
                  </a:cxn>
                  <a:cxn ang="0">
                    <a:pos x="379" y="210"/>
                  </a:cxn>
                  <a:cxn ang="0">
                    <a:pos x="355" y="395"/>
                  </a:cxn>
                  <a:cxn ang="0">
                    <a:pos x="280" y="469"/>
                  </a:cxn>
                  <a:cxn ang="0">
                    <a:pos x="212" y="452"/>
                  </a:cxn>
                  <a:cxn ang="0">
                    <a:pos x="145" y="436"/>
                  </a:cxn>
                  <a:cxn ang="0">
                    <a:pos x="0" y="581"/>
                  </a:cxn>
                  <a:cxn ang="0">
                    <a:pos x="145" y="726"/>
                  </a:cxn>
                  <a:cxn ang="0">
                    <a:pos x="212" y="710"/>
                  </a:cxn>
                  <a:cxn ang="0">
                    <a:pos x="280" y="693"/>
                  </a:cxn>
                  <a:cxn ang="0">
                    <a:pos x="355" y="767"/>
                  </a:cxn>
                  <a:cxn ang="0">
                    <a:pos x="379" y="952"/>
                  </a:cxn>
                  <a:cxn ang="0">
                    <a:pos x="355" y="1138"/>
                  </a:cxn>
                  <a:cxn ang="0">
                    <a:pos x="540" y="1163"/>
                  </a:cxn>
                  <a:cxn ang="0">
                    <a:pos x="726" y="1138"/>
                  </a:cxn>
                  <a:cxn ang="0">
                    <a:pos x="800" y="1063"/>
                  </a:cxn>
                  <a:cxn ang="0">
                    <a:pos x="783" y="995"/>
                  </a:cxn>
                  <a:cxn ang="0">
                    <a:pos x="767" y="928"/>
                  </a:cxn>
                  <a:cxn ang="0">
                    <a:pos x="912" y="783"/>
                  </a:cxn>
                  <a:cxn ang="0">
                    <a:pos x="1057" y="928"/>
                  </a:cxn>
                  <a:cxn ang="0">
                    <a:pos x="1041" y="995"/>
                  </a:cxn>
                  <a:cxn ang="0">
                    <a:pos x="1024" y="1063"/>
                  </a:cxn>
                  <a:cxn ang="0">
                    <a:pos x="1097" y="1138"/>
                  </a:cxn>
                  <a:cxn ang="0">
                    <a:pos x="1283" y="1163"/>
                  </a:cxn>
                  <a:cxn ang="0">
                    <a:pos x="1469" y="1138"/>
                  </a:cxn>
                  <a:cxn ang="0">
                    <a:pos x="1444" y="952"/>
                  </a:cxn>
                  <a:cxn ang="0">
                    <a:pos x="1469" y="767"/>
                  </a:cxn>
                  <a:cxn ang="0">
                    <a:pos x="1544" y="693"/>
                  </a:cxn>
                  <a:cxn ang="0">
                    <a:pos x="1612" y="710"/>
                  </a:cxn>
                  <a:cxn ang="0">
                    <a:pos x="1679" y="726"/>
                  </a:cxn>
                  <a:cxn ang="0">
                    <a:pos x="1824" y="581"/>
                  </a:cxn>
                  <a:cxn ang="0">
                    <a:pos x="1679" y="436"/>
                  </a:cxn>
                  <a:cxn ang="0">
                    <a:pos x="1612" y="452"/>
                  </a:cxn>
                  <a:cxn ang="0">
                    <a:pos x="1544" y="469"/>
                  </a:cxn>
                  <a:cxn ang="0">
                    <a:pos x="1469" y="395"/>
                  </a:cxn>
                  <a:cxn ang="0">
                    <a:pos x="1444" y="210"/>
                  </a:cxn>
                  <a:cxn ang="0">
                    <a:pos x="1469" y="24"/>
                  </a:cxn>
                  <a:cxn ang="0">
                    <a:pos x="1283" y="0"/>
                  </a:cxn>
                  <a:cxn ang="0">
                    <a:pos x="1097" y="24"/>
                  </a:cxn>
                  <a:cxn ang="0">
                    <a:pos x="1024" y="99"/>
                  </a:cxn>
                </a:cxnLst>
                <a:rect l="0" t="0" r="r" b="b"/>
                <a:pathLst>
                  <a:path w="1824" h="1163">
                    <a:moveTo>
                      <a:pt x="1024" y="99"/>
                    </a:moveTo>
                    <a:cubicBezTo>
                      <a:pt x="1019" y="126"/>
                      <a:pt x="1034" y="156"/>
                      <a:pt x="1041" y="167"/>
                    </a:cubicBezTo>
                    <a:cubicBezTo>
                      <a:pt x="1051" y="187"/>
                      <a:pt x="1057" y="210"/>
                      <a:pt x="1057" y="234"/>
                    </a:cubicBezTo>
                    <a:cubicBezTo>
                      <a:pt x="1057" y="314"/>
                      <a:pt x="992" y="379"/>
                      <a:pt x="912" y="379"/>
                    </a:cubicBezTo>
                    <a:cubicBezTo>
                      <a:pt x="832" y="379"/>
                      <a:pt x="767" y="314"/>
                      <a:pt x="767" y="234"/>
                    </a:cubicBezTo>
                    <a:cubicBezTo>
                      <a:pt x="767" y="210"/>
                      <a:pt x="773" y="187"/>
                      <a:pt x="783" y="167"/>
                    </a:cubicBezTo>
                    <a:cubicBezTo>
                      <a:pt x="789" y="156"/>
                      <a:pt x="805" y="126"/>
                      <a:pt x="800" y="99"/>
                    </a:cubicBezTo>
                    <a:cubicBezTo>
                      <a:pt x="797" y="84"/>
                      <a:pt x="777" y="39"/>
                      <a:pt x="726" y="24"/>
                    </a:cubicBezTo>
                    <a:cubicBezTo>
                      <a:pt x="726" y="24"/>
                      <a:pt x="643" y="0"/>
                      <a:pt x="540" y="0"/>
                    </a:cubicBezTo>
                    <a:cubicBezTo>
                      <a:pt x="438" y="0"/>
                      <a:pt x="355" y="24"/>
                      <a:pt x="355" y="24"/>
                    </a:cubicBezTo>
                    <a:cubicBezTo>
                      <a:pt x="355" y="24"/>
                      <a:pt x="379" y="107"/>
                      <a:pt x="379" y="210"/>
                    </a:cubicBezTo>
                    <a:cubicBezTo>
                      <a:pt x="379" y="312"/>
                      <a:pt x="355" y="395"/>
                      <a:pt x="355" y="395"/>
                    </a:cubicBezTo>
                    <a:cubicBezTo>
                      <a:pt x="340" y="446"/>
                      <a:pt x="295" y="466"/>
                      <a:pt x="280" y="469"/>
                    </a:cubicBezTo>
                    <a:cubicBezTo>
                      <a:pt x="253" y="474"/>
                      <a:pt x="223" y="459"/>
                      <a:pt x="212" y="452"/>
                    </a:cubicBezTo>
                    <a:cubicBezTo>
                      <a:pt x="192" y="442"/>
                      <a:pt x="168" y="436"/>
                      <a:pt x="145" y="436"/>
                    </a:cubicBezTo>
                    <a:cubicBezTo>
                      <a:pt x="65" y="436"/>
                      <a:pt x="0" y="501"/>
                      <a:pt x="0" y="581"/>
                    </a:cubicBezTo>
                    <a:cubicBezTo>
                      <a:pt x="0" y="661"/>
                      <a:pt x="65" y="726"/>
                      <a:pt x="145" y="726"/>
                    </a:cubicBezTo>
                    <a:cubicBezTo>
                      <a:pt x="168" y="726"/>
                      <a:pt x="192" y="720"/>
                      <a:pt x="212" y="710"/>
                    </a:cubicBezTo>
                    <a:cubicBezTo>
                      <a:pt x="223" y="704"/>
                      <a:pt x="253" y="688"/>
                      <a:pt x="280" y="693"/>
                    </a:cubicBezTo>
                    <a:cubicBezTo>
                      <a:pt x="295" y="696"/>
                      <a:pt x="340" y="716"/>
                      <a:pt x="355" y="767"/>
                    </a:cubicBezTo>
                    <a:cubicBezTo>
                      <a:pt x="355" y="767"/>
                      <a:pt x="379" y="850"/>
                      <a:pt x="379" y="952"/>
                    </a:cubicBezTo>
                    <a:cubicBezTo>
                      <a:pt x="379" y="1055"/>
                      <a:pt x="355" y="1138"/>
                      <a:pt x="355" y="1138"/>
                    </a:cubicBezTo>
                    <a:cubicBezTo>
                      <a:pt x="355" y="1138"/>
                      <a:pt x="438" y="1163"/>
                      <a:pt x="540" y="1163"/>
                    </a:cubicBezTo>
                    <a:cubicBezTo>
                      <a:pt x="643" y="1163"/>
                      <a:pt x="726" y="1138"/>
                      <a:pt x="726" y="1138"/>
                    </a:cubicBezTo>
                    <a:cubicBezTo>
                      <a:pt x="777" y="1123"/>
                      <a:pt x="797" y="1079"/>
                      <a:pt x="800" y="1063"/>
                    </a:cubicBezTo>
                    <a:cubicBezTo>
                      <a:pt x="805" y="1036"/>
                      <a:pt x="789" y="1006"/>
                      <a:pt x="783" y="995"/>
                    </a:cubicBezTo>
                    <a:cubicBezTo>
                      <a:pt x="773" y="975"/>
                      <a:pt x="767" y="952"/>
                      <a:pt x="767" y="928"/>
                    </a:cubicBezTo>
                    <a:cubicBezTo>
                      <a:pt x="767" y="848"/>
                      <a:pt x="832" y="783"/>
                      <a:pt x="912" y="783"/>
                    </a:cubicBezTo>
                    <a:cubicBezTo>
                      <a:pt x="992" y="783"/>
                      <a:pt x="1057" y="848"/>
                      <a:pt x="1057" y="928"/>
                    </a:cubicBezTo>
                    <a:cubicBezTo>
                      <a:pt x="1057" y="952"/>
                      <a:pt x="1051" y="975"/>
                      <a:pt x="1041" y="995"/>
                    </a:cubicBezTo>
                    <a:cubicBezTo>
                      <a:pt x="1034" y="1006"/>
                      <a:pt x="1019" y="1036"/>
                      <a:pt x="1024" y="1063"/>
                    </a:cubicBezTo>
                    <a:cubicBezTo>
                      <a:pt x="1027" y="1079"/>
                      <a:pt x="1047" y="1123"/>
                      <a:pt x="1097" y="1138"/>
                    </a:cubicBezTo>
                    <a:cubicBezTo>
                      <a:pt x="1097" y="1138"/>
                      <a:pt x="1181" y="1163"/>
                      <a:pt x="1283" y="1163"/>
                    </a:cubicBezTo>
                    <a:cubicBezTo>
                      <a:pt x="1386" y="1163"/>
                      <a:pt x="1469" y="1138"/>
                      <a:pt x="1469" y="1138"/>
                    </a:cubicBezTo>
                    <a:cubicBezTo>
                      <a:pt x="1469" y="1138"/>
                      <a:pt x="1444" y="1055"/>
                      <a:pt x="1444" y="952"/>
                    </a:cubicBezTo>
                    <a:cubicBezTo>
                      <a:pt x="1444" y="850"/>
                      <a:pt x="1469" y="767"/>
                      <a:pt x="1469" y="767"/>
                    </a:cubicBezTo>
                    <a:cubicBezTo>
                      <a:pt x="1484" y="716"/>
                      <a:pt x="1528" y="696"/>
                      <a:pt x="1544" y="693"/>
                    </a:cubicBezTo>
                    <a:cubicBezTo>
                      <a:pt x="1571" y="688"/>
                      <a:pt x="1601" y="704"/>
                      <a:pt x="1612" y="710"/>
                    </a:cubicBezTo>
                    <a:cubicBezTo>
                      <a:pt x="1632" y="720"/>
                      <a:pt x="1655" y="726"/>
                      <a:pt x="1679" y="726"/>
                    </a:cubicBezTo>
                    <a:cubicBezTo>
                      <a:pt x="1759" y="726"/>
                      <a:pt x="1824" y="661"/>
                      <a:pt x="1824" y="581"/>
                    </a:cubicBezTo>
                    <a:cubicBezTo>
                      <a:pt x="1824" y="501"/>
                      <a:pt x="1759" y="436"/>
                      <a:pt x="1679" y="436"/>
                    </a:cubicBezTo>
                    <a:cubicBezTo>
                      <a:pt x="1655" y="436"/>
                      <a:pt x="1632" y="442"/>
                      <a:pt x="1612" y="452"/>
                    </a:cubicBezTo>
                    <a:cubicBezTo>
                      <a:pt x="1601" y="459"/>
                      <a:pt x="1571" y="474"/>
                      <a:pt x="1544" y="469"/>
                    </a:cubicBezTo>
                    <a:cubicBezTo>
                      <a:pt x="1528" y="466"/>
                      <a:pt x="1484" y="446"/>
                      <a:pt x="1469" y="395"/>
                    </a:cubicBezTo>
                    <a:cubicBezTo>
                      <a:pt x="1469" y="395"/>
                      <a:pt x="1444" y="312"/>
                      <a:pt x="1444" y="210"/>
                    </a:cubicBezTo>
                    <a:cubicBezTo>
                      <a:pt x="1444" y="107"/>
                      <a:pt x="1469" y="24"/>
                      <a:pt x="1469" y="24"/>
                    </a:cubicBezTo>
                    <a:cubicBezTo>
                      <a:pt x="1469" y="24"/>
                      <a:pt x="1386" y="0"/>
                      <a:pt x="1283" y="0"/>
                    </a:cubicBezTo>
                    <a:cubicBezTo>
                      <a:pt x="1181" y="0"/>
                      <a:pt x="1097" y="24"/>
                      <a:pt x="1097" y="24"/>
                    </a:cubicBezTo>
                    <a:cubicBezTo>
                      <a:pt x="1047" y="39"/>
                      <a:pt x="1027" y="84"/>
                      <a:pt x="1024" y="99"/>
                    </a:cubicBezTo>
                    <a:close/>
                  </a:path>
                </a:pathLst>
              </a:custGeom>
              <a:solidFill>
                <a:srgbClr val="D13181"/>
              </a:solidFill>
              <a:ln w="9" cap="flat">
                <a:noFill/>
                <a:prstDash val="solid"/>
                <a:miter lim="800000"/>
                <a:headEnd/>
                <a:tailEnd/>
              </a:ln>
              <a:scene3d>
                <a:camera prst="perspectiveContrastingLeftFacing">
                  <a:rot lat="913400" lon="1381950" rev="21569548"/>
                </a:camera>
                <a:lightRig rig="soft" dir="t">
                  <a:rot lat="0" lon="0" rev="3000000"/>
                </a:lightRig>
              </a:scene3d>
              <a:sp3d extrusionH="152400" prstMaterial="matte">
                <a:bevelT w="25400" h="25400"/>
                <a:bevelB w="25400" h="25400"/>
              </a:sp3d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63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17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71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3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800"/>
                  </a:spcAft>
                </a:pPr>
                <a:endParaRPr lang="en-US" sz="14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1"/>
              <p:cNvSpPr>
                <a:spLocks noChangeAspect="1"/>
              </p:cNvSpPr>
              <p:nvPr/>
            </p:nvSpPr>
            <p:spPr bwMode="gray">
              <a:xfrm>
                <a:off x="1984654" y="2663392"/>
                <a:ext cx="1535988" cy="979554"/>
              </a:xfrm>
              <a:custGeom>
                <a:avLst/>
                <a:gdLst/>
                <a:ahLst/>
                <a:cxnLst>
                  <a:cxn ang="0">
                    <a:pos x="1024" y="99"/>
                  </a:cxn>
                  <a:cxn ang="0">
                    <a:pos x="1041" y="167"/>
                  </a:cxn>
                  <a:cxn ang="0">
                    <a:pos x="1057" y="234"/>
                  </a:cxn>
                  <a:cxn ang="0">
                    <a:pos x="912" y="379"/>
                  </a:cxn>
                  <a:cxn ang="0">
                    <a:pos x="767" y="234"/>
                  </a:cxn>
                  <a:cxn ang="0">
                    <a:pos x="783" y="167"/>
                  </a:cxn>
                  <a:cxn ang="0">
                    <a:pos x="800" y="99"/>
                  </a:cxn>
                  <a:cxn ang="0">
                    <a:pos x="726" y="24"/>
                  </a:cxn>
                  <a:cxn ang="0">
                    <a:pos x="540" y="0"/>
                  </a:cxn>
                  <a:cxn ang="0">
                    <a:pos x="355" y="24"/>
                  </a:cxn>
                  <a:cxn ang="0">
                    <a:pos x="379" y="210"/>
                  </a:cxn>
                  <a:cxn ang="0">
                    <a:pos x="355" y="395"/>
                  </a:cxn>
                  <a:cxn ang="0">
                    <a:pos x="280" y="469"/>
                  </a:cxn>
                  <a:cxn ang="0">
                    <a:pos x="212" y="452"/>
                  </a:cxn>
                  <a:cxn ang="0">
                    <a:pos x="145" y="436"/>
                  </a:cxn>
                  <a:cxn ang="0">
                    <a:pos x="0" y="581"/>
                  </a:cxn>
                  <a:cxn ang="0">
                    <a:pos x="145" y="726"/>
                  </a:cxn>
                  <a:cxn ang="0">
                    <a:pos x="212" y="710"/>
                  </a:cxn>
                  <a:cxn ang="0">
                    <a:pos x="280" y="693"/>
                  </a:cxn>
                  <a:cxn ang="0">
                    <a:pos x="355" y="767"/>
                  </a:cxn>
                  <a:cxn ang="0">
                    <a:pos x="379" y="952"/>
                  </a:cxn>
                  <a:cxn ang="0">
                    <a:pos x="355" y="1138"/>
                  </a:cxn>
                  <a:cxn ang="0">
                    <a:pos x="540" y="1163"/>
                  </a:cxn>
                  <a:cxn ang="0">
                    <a:pos x="726" y="1138"/>
                  </a:cxn>
                  <a:cxn ang="0">
                    <a:pos x="800" y="1063"/>
                  </a:cxn>
                  <a:cxn ang="0">
                    <a:pos x="783" y="995"/>
                  </a:cxn>
                  <a:cxn ang="0">
                    <a:pos x="767" y="928"/>
                  </a:cxn>
                  <a:cxn ang="0">
                    <a:pos x="912" y="783"/>
                  </a:cxn>
                  <a:cxn ang="0">
                    <a:pos x="1057" y="928"/>
                  </a:cxn>
                  <a:cxn ang="0">
                    <a:pos x="1041" y="995"/>
                  </a:cxn>
                  <a:cxn ang="0">
                    <a:pos x="1024" y="1063"/>
                  </a:cxn>
                  <a:cxn ang="0">
                    <a:pos x="1097" y="1138"/>
                  </a:cxn>
                  <a:cxn ang="0">
                    <a:pos x="1283" y="1163"/>
                  </a:cxn>
                  <a:cxn ang="0">
                    <a:pos x="1469" y="1138"/>
                  </a:cxn>
                  <a:cxn ang="0">
                    <a:pos x="1444" y="952"/>
                  </a:cxn>
                  <a:cxn ang="0">
                    <a:pos x="1469" y="767"/>
                  </a:cxn>
                  <a:cxn ang="0">
                    <a:pos x="1544" y="693"/>
                  </a:cxn>
                  <a:cxn ang="0">
                    <a:pos x="1612" y="710"/>
                  </a:cxn>
                  <a:cxn ang="0">
                    <a:pos x="1679" y="726"/>
                  </a:cxn>
                  <a:cxn ang="0">
                    <a:pos x="1824" y="581"/>
                  </a:cxn>
                  <a:cxn ang="0">
                    <a:pos x="1679" y="436"/>
                  </a:cxn>
                  <a:cxn ang="0">
                    <a:pos x="1612" y="452"/>
                  </a:cxn>
                  <a:cxn ang="0">
                    <a:pos x="1544" y="469"/>
                  </a:cxn>
                  <a:cxn ang="0">
                    <a:pos x="1469" y="395"/>
                  </a:cxn>
                  <a:cxn ang="0">
                    <a:pos x="1444" y="210"/>
                  </a:cxn>
                  <a:cxn ang="0">
                    <a:pos x="1469" y="24"/>
                  </a:cxn>
                  <a:cxn ang="0">
                    <a:pos x="1283" y="0"/>
                  </a:cxn>
                  <a:cxn ang="0">
                    <a:pos x="1097" y="24"/>
                  </a:cxn>
                  <a:cxn ang="0">
                    <a:pos x="1024" y="99"/>
                  </a:cxn>
                </a:cxnLst>
                <a:rect l="0" t="0" r="r" b="b"/>
                <a:pathLst>
                  <a:path w="1824" h="1163">
                    <a:moveTo>
                      <a:pt x="1024" y="99"/>
                    </a:moveTo>
                    <a:cubicBezTo>
                      <a:pt x="1019" y="126"/>
                      <a:pt x="1034" y="156"/>
                      <a:pt x="1041" y="167"/>
                    </a:cubicBezTo>
                    <a:cubicBezTo>
                      <a:pt x="1051" y="187"/>
                      <a:pt x="1057" y="210"/>
                      <a:pt x="1057" y="234"/>
                    </a:cubicBezTo>
                    <a:cubicBezTo>
                      <a:pt x="1057" y="314"/>
                      <a:pt x="992" y="379"/>
                      <a:pt x="912" y="379"/>
                    </a:cubicBezTo>
                    <a:cubicBezTo>
                      <a:pt x="832" y="379"/>
                      <a:pt x="767" y="314"/>
                      <a:pt x="767" y="234"/>
                    </a:cubicBezTo>
                    <a:cubicBezTo>
                      <a:pt x="767" y="210"/>
                      <a:pt x="773" y="187"/>
                      <a:pt x="783" y="167"/>
                    </a:cubicBezTo>
                    <a:cubicBezTo>
                      <a:pt x="789" y="156"/>
                      <a:pt x="805" y="126"/>
                      <a:pt x="800" y="99"/>
                    </a:cubicBezTo>
                    <a:cubicBezTo>
                      <a:pt x="797" y="84"/>
                      <a:pt x="777" y="39"/>
                      <a:pt x="726" y="24"/>
                    </a:cubicBezTo>
                    <a:cubicBezTo>
                      <a:pt x="726" y="24"/>
                      <a:pt x="643" y="0"/>
                      <a:pt x="540" y="0"/>
                    </a:cubicBezTo>
                    <a:cubicBezTo>
                      <a:pt x="438" y="0"/>
                      <a:pt x="355" y="24"/>
                      <a:pt x="355" y="24"/>
                    </a:cubicBezTo>
                    <a:cubicBezTo>
                      <a:pt x="355" y="24"/>
                      <a:pt x="379" y="107"/>
                      <a:pt x="379" y="210"/>
                    </a:cubicBezTo>
                    <a:cubicBezTo>
                      <a:pt x="379" y="312"/>
                      <a:pt x="355" y="395"/>
                      <a:pt x="355" y="395"/>
                    </a:cubicBezTo>
                    <a:cubicBezTo>
                      <a:pt x="340" y="446"/>
                      <a:pt x="295" y="466"/>
                      <a:pt x="280" y="469"/>
                    </a:cubicBezTo>
                    <a:cubicBezTo>
                      <a:pt x="253" y="474"/>
                      <a:pt x="223" y="459"/>
                      <a:pt x="212" y="452"/>
                    </a:cubicBezTo>
                    <a:cubicBezTo>
                      <a:pt x="192" y="442"/>
                      <a:pt x="168" y="436"/>
                      <a:pt x="145" y="436"/>
                    </a:cubicBezTo>
                    <a:cubicBezTo>
                      <a:pt x="65" y="436"/>
                      <a:pt x="0" y="501"/>
                      <a:pt x="0" y="581"/>
                    </a:cubicBezTo>
                    <a:cubicBezTo>
                      <a:pt x="0" y="661"/>
                      <a:pt x="65" y="726"/>
                      <a:pt x="145" y="726"/>
                    </a:cubicBezTo>
                    <a:cubicBezTo>
                      <a:pt x="168" y="726"/>
                      <a:pt x="192" y="720"/>
                      <a:pt x="212" y="710"/>
                    </a:cubicBezTo>
                    <a:cubicBezTo>
                      <a:pt x="223" y="704"/>
                      <a:pt x="253" y="688"/>
                      <a:pt x="280" y="693"/>
                    </a:cubicBezTo>
                    <a:cubicBezTo>
                      <a:pt x="295" y="696"/>
                      <a:pt x="340" y="716"/>
                      <a:pt x="355" y="767"/>
                    </a:cubicBezTo>
                    <a:cubicBezTo>
                      <a:pt x="355" y="767"/>
                      <a:pt x="379" y="850"/>
                      <a:pt x="379" y="952"/>
                    </a:cubicBezTo>
                    <a:cubicBezTo>
                      <a:pt x="379" y="1055"/>
                      <a:pt x="355" y="1138"/>
                      <a:pt x="355" y="1138"/>
                    </a:cubicBezTo>
                    <a:cubicBezTo>
                      <a:pt x="355" y="1138"/>
                      <a:pt x="438" y="1163"/>
                      <a:pt x="540" y="1163"/>
                    </a:cubicBezTo>
                    <a:cubicBezTo>
                      <a:pt x="643" y="1163"/>
                      <a:pt x="726" y="1138"/>
                      <a:pt x="726" y="1138"/>
                    </a:cubicBezTo>
                    <a:cubicBezTo>
                      <a:pt x="777" y="1123"/>
                      <a:pt x="797" y="1079"/>
                      <a:pt x="800" y="1063"/>
                    </a:cubicBezTo>
                    <a:cubicBezTo>
                      <a:pt x="805" y="1036"/>
                      <a:pt x="789" y="1006"/>
                      <a:pt x="783" y="995"/>
                    </a:cubicBezTo>
                    <a:cubicBezTo>
                      <a:pt x="773" y="975"/>
                      <a:pt x="767" y="952"/>
                      <a:pt x="767" y="928"/>
                    </a:cubicBezTo>
                    <a:cubicBezTo>
                      <a:pt x="767" y="848"/>
                      <a:pt x="832" y="783"/>
                      <a:pt x="912" y="783"/>
                    </a:cubicBezTo>
                    <a:cubicBezTo>
                      <a:pt x="992" y="783"/>
                      <a:pt x="1057" y="848"/>
                      <a:pt x="1057" y="928"/>
                    </a:cubicBezTo>
                    <a:cubicBezTo>
                      <a:pt x="1057" y="952"/>
                      <a:pt x="1051" y="975"/>
                      <a:pt x="1041" y="995"/>
                    </a:cubicBezTo>
                    <a:cubicBezTo>
                      <a:pt x="1034" y="1006"/>
                      <a:pt x="1019" y="1036"/>
                      <a:pt x="1024" y="1063"/>
                    </a:cubicBezTo>
                    <a:cubicBezTo>
                      <a:pt x="1027" y="1079"/>
                      <a:pt x="1047" y="1123"/>
                      <a:pt x="1097" y="1138"/>
                    </a:cubicBezTo>
                    <a:cubicBezTo>
                      <a:pt x="1097" y="1138"/>
                      <a:pt x="1181" y="1163"/>
                      <a:pt x="1283" y="1163"/>
                    </a:cubicBezTo>
                    <a:cubicBezTo>
                      <a:pt x="1386" y="1163"/>
                      <a:pt x="1469" y="1138"/>
                      <a:pt x="1469" y="1138"/>
                    </a:cubicBezTo>
                    <a:cubicBezTo>
                      <a:pt x="1469" y="1138"/>
                      <a:pt x="1444" y="1055"/>
                      <a:pt x="1444" y="952"/>
                    </a:cubicBezTo>
                    <a:cubicBezTo>
                      <a:pt x="1444" y="850"/>
                      <a:pt x="1469" y="767"/>
                      <a:pt x="1469" y="767"/>
                    </a:cubicBezTo>
                    <a:cubicBezTo>
                      <a:pt x="1484" y="716"/>
                      <a:pt x="1528" y="696"/>
                      <a:pt x="1544" y="693"/>
                    </a:cubicBezTo>
                    <a:cubicBezTo>
                      <a:pt x="1571" y="688"/>
                      <a:pt x="1601" y="704"/>
                      <a:pt x="1612" y="710"/>
                    </a:cubicBezTo>
                    <a:cubicBezTo>
                      <a:pt x="1632" y="720"/>
                      <a:pt x="1655" y="726"/>
                      <a:pt x="1679" y="726"/>
                    </a:cubicBezTo>
                    <a:cubicBezTo>
                      <a:pt x="1759" y="726"/>
                      <a:pt x="1824" y="661"/>
                      <a:pt x="1824" y="581"/>
                    </a:cubicBezTo>
                    <a:cubicBezTo>
                      <a:pt x="1824" y="501"/>
                      <a:pt x="1759" y="436"/>
                      <a:pt x="1679" y="436"/>
                    </a:cubicBezTo>
                    <a:cubicBezTo>
                      <a:pt x="1655" y="436"/>
                      <a:pt x="1632" y="442"/>
                      <a:pt x="1612" y="452"/>
                    </a:cubicBezTo>
                    <a:cubicBezTo>
                      <a:pt x="1601" y="459"/>
                      <a:pt x="1571" y="474"/>
                      <a:pt x="1544" y="469"/>
                    </a:cubicBezTo>
                    <a:cubicBezTo>
                      <a:pt x="1528" y="466"/>
                      <a:pt x="1484" y="446"/>
                      <a:pt x="1469" y="395"/>
                    </a:cubicBezTo>
                    <a:cubicBezTo>
                      <a:pt x="1469" y="395"/>
                      <a:pt x="1444" y="312"/>
                      <a:pt x="1444" y="210"/>
                    </a:cubicBezTo>
                    <a:cubicBezTo>
                      <a:pt x="1444" y="107"/>
                      <a:pt x="1469" y="24"/>
                      <a:pt x="1469" y="24"/>
                    </a:cubicBezTo>
                    <a:cubicBezTo>
                      <a:pt x="1469" y="24"/>
                      <a:pt x="1386" y="0"/>
                      <a:pt x="1283" y="0"/>
                    </a:cubicBezTo>
                    <a:cubicBezTo>
                      <a:pt x="1181" y="0"/>
                      <a:pt x="1097" y="24"/>
                      <a:pt x="1097" y="24"/>
                    </a:cubicBezTo>
                    <a:cubicBezTo>
                      <a:pt x="1047" y="39"/>
                      <a:pt x="1027" y="84"/>
                      <a:pt x="1024" y="9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" cap="flat">
                <a:noFill/>
                <a:prstDash val="solid"/>
                <a:miter lim="800000"/>
                <a:headEnd/>
                <a:tailEnd/>
              </a:ln>
              <a:scene3d>
                <a:camera prst="perspectiveContrastingLeftFacing">
                  <a:rot lat="886624" lon="1683432" rev="21594000"/>
                </a:camera>
                <a:lightRig rig="soft" dir="t">
                  <a:rot lat="0" lon="0" rev="3000000"/>
                </a:lightRig>
              </a:scene3d>
              <a:sp3d extrusionH="190500" prstMaterial="matte">
                <a:bevelT w="25400" h="25400"/>
                <a:bevelB w="25400" h="25400"/>
              </a:sp3d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63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17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71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3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800"/>
                  </a:spcAft>
                </a:pPr>
                <a:endParaRPr lang="en-US" sz="3600" dirty="0">
                  <a:solidFill>
                    <a:srgbClr val="FFFFFF"/>
                  </a:solidFill>
                  <a:latin typeface="Bebas Neue" panose="020B0506020202020201" pitchFamily="34" charset="0"/>
                  <a:cs typeface="Arial" charset="0"/>
                </a:endParaRPr>
              </a:p>
            </p:txBody>
          </p:sp>
          <p:sp>
            <p:nvSpPr>
              <p:cNvPr id="26" name="Freeform 11"/>
              <p:cNvSpPr>
                <a:spLocks noChangeAspect="1"/>
              </p:cNvSpPr>
              <p:nvPr/>
            </p:nvSpPr>
            <p:spPr bwMode="gray">
              <a:xfrm>
                <a:off x="4094152" y="2144109"/>
                <a:ext cx="1016692" cy="648380"/>
              </a:xfrm>
              <a:custGeom>
                <a:avLst/>
                <a:gdLst/>
                <a:ahLst/>
                <a:cxnLst>
                  <a:cxn ang="0">
                    <a:pos x="1024" y="99"/>
                  </a:cxn>
                  <a:cxn ang="0">
                    <a:pos x="1041" y="167"/>
                  </a:cxn>
                  <a:cxn ang="0">
                    <a:pos x="1057" y="234"/>
                  </a:cxn>
                  <a:cxn ang="0">
                    <a:pos x="912" y="379"/>
                  </a:cxn>
                  <a:cxn ang="0">
                    <a:pos x="767" y="234"/>
                  </a:cxn>
                  <a:cxn ang="0">
                    <a:pos x="783" y="167"/>
                  </a:cxn>
                  <a:cxn ang="0">
                    <a:pos x="800" y="99"/>
                  </a:cxn>
                  <a:cxn ang="0">
                    <a:pos x="726" y="24"/>
                  </a:cxn>
                  <a:cxn ang="0">
                    <a:pos x="540" y="0"/>
                  </a:cxn>
                  <a:cxn ang="0">
                    <a:pos x="355" y="24"/>
                  </a:cxn>
                  <a:cxn ang="0">
                    <a:pos x="379" y="210"/>
                  </a:cxn>
                  <a:cxn ang="0">
                    <a:pos x="355" y="395"/>
                  </a:cxn>
                  <a:cxn ang="0">
                    <a:pos x="280" y="469"/>
                  </a:cxn>
                  <a:cxn ang="0">
                    <a:pos x="212" y="452"/>
                  </a:cxn>
                  <a:cxn ang="0">
                    <a:pos x="145" y="436"/>
                  </a:cxn>
                  <a:cxn ang="0">
                    <a:pos x="0" y="581"/>
                  </a:cxn>
                  <a:cxn ang="0">
                    <a:pos x="145" y="726"/>
                  </a:cxn>
                  <a:cxn ang="0">
                    <a:pos x="212" y="710"/>
                  </a:cxn>
                  <a:cxn ang="0">
                    <a:pos x="280" y="693"/>
                  </a:cxn>
                  <a:cxn ang="0">
                    <a:pos x="355" y="767"/>
                  </a:cxn>
                  <a:cxn ang="0">
                    <a:pos x="379" y="952"/>
                  </a:cxn>
                  <a:cxn ang="0">
                    <a:pos x="355" y="1138"/>
                  </a:cxn>
                  <a:cxn ang="0">
                    <a:pos x="540" y="1163"/>
                  </a:cxn>
                  <a:cxn ang="0">
                    <a:pos x="726" y="1138"/>
                  </a:cxn>
                  <a:cxn ang="0">
                    <a:pos x="800" y="1063"/>
                  </a:cxn>
                  <a:cxn ang="0">
                    <a:pos x="783" y="995"/>
                  </a:cxn>
                  <a:cxn ang="0">
                    <a:pos x="767" y="928"/>
                  </a:cxn>
                  <a:cxn ang="0">
                    <a:pos x="912" y="783"/>
                  </a:cxn>
                  <a:cxn ang="0">
                    <a:pos x="1057" y="928"/>
                  </a:cxn>
                  <a:cxn ang="0">
                    <a:pos x="1041" y="995"/>
                  </a:cxn>
                  <a:cxn ang="0">
                    <a:pos x="1024" y="1063"/>
                  </a:cxn>
                  <a:cxn ang="0">
                    <a:pos x="1097" y="1138"/>
                  </a:cxn>
                  <a:cxn ang="0">
                    <a:pos x="1283" y="1163"/>
                  </a:cxn>
                  <a:cxn ang="0">
                    <a:pos x="1469" y="1138"/>
                  </a:cxn>
                  <a:cxn ang="0">
                    <a:pos x="1444" y="952"/>
                  </a:cxn>
                  <a:cxn ang="0">
                    <a:pos x="1469" y="767"/>
                  </a:cxn>
                  <a:cxn ang="0">
                    <a:pos x="1544" y="693"/>
                  </a:cxn>
                  <a:cxn ang="0">
                    <a:pos x="1612" y="710"/>
                  </a:cxn>
                  <a:cxn ang="0">
                    <a:pos x="1679" y="726"/>
                  </a:cxn>
                  <a:cxn ang="0">
                    <a:pos x="1824" y="581"/>
                  </a:cxn>
                  <a:cxn ang="0">
                    <a:pos x="1679" y="436"/>
                  </a:cxn>
                  <a:cxn ang="0">
                    <a:pos x="1612" y="452"/>
                  </a:cxn>
                  <a:cxn ang="0">
                    <a:pos x="1544" y="469"/>
                  </a:cxn>
                  <a:cxn ang="0">
                    <a:pos x="1469" y="395"/>
                  </a:cxn>
                  <a:cxn ang="0">
                    <a:pos x="1444" y="210"/>
                  </a:cxn>
                  <a:cxn ang="0">
                    <a:pos x="1469" y="24"/>
                  </a:cxn>
                  <a:cxn ang="0">
                    <a:pos x="1283" y="0"/>
                  </a:cxn>
                  <a:cxn ang="0">
                    <a:pos x="1097" y="24"/>
                  </a:cxn>
                  <a:cxn ang="0">
                    <a:pos x="1024" y="99"/>
                  </a:cxn>
                </a:cxnLst>
                <a:rect l="0" t="0" r="r" b="b"/>
                <a:pathLst>
                  <a:path w="1824" h="1163">
                    <a:moveTo>
                      <a:pt x="1024" y="99"/>
                    </a:moveTo>
                    <a:cubicBezTo>
                      <a:pt x="1019" y="126"/>
                      <a:pt x="1034" y="156"/>
                      <a:pt x="1041" y="167"/>
                    </a:cubicBezTo>
                    <a:cubicBezTo>
                      <a:pt x="1051" y="187"/>
                      <a:pt x="1057" y="210"/>
                      <a:pt x="1057" y="234"/>
                    </a:cubicBezTo>
                    <a:cubicBezTo>
                      <a:pt x="1057" y="314"/>
                      <a:pt x="992" y="379"/>
                      <a:pt x="912" y="379"/>
                    </a:cubicBezTo>
                    <a:cubicBezTo>
                      <a:pt x="832" y="379"/>
                      <a:pt x="767" y="314"/>
                      <a:pt x="767" y="234"/>
                    </a:cubicBezTo>
                    <a:cubicBezTo>
                      <a:pt x="767" y="210"/>
                      <a:pt x="773" y="187"/>
                      <a:pt x="783" y="167"/>
                    </a:cubicBezTo>
                    <a:cubicBezTo>
                      <a:pt x="789" y="156"/>
                      <a:pt x="805" y="126"/>
                      <a:pt x="800" y="99"/>
                    </a:cubicBezTo>
                    <a:cubicBezTo>
                      <a:pt x="797" y="84"/>
                      <a:pt x="777" y="39"/>
                      <a:pt x="726" y="24"/>
                    </a:cubicBezTo>
                    <a:cubicBezTo>
                      <a:pt x="726" y="24"/>
                      <a:pt x="643" y="0"/>
                      <a:pt x="540" y="0"/>
                    </a:cubicBezTo>
                    <a:cubicBezTo>
                      <a:pt x="438" y="0"/>
                      <a:pt x="355" y="24"/>
                      <a:pt x="355" y="24"/>
                    </a:cubicBezTo>
                    <a:cubicBezTo>
                      <a:pt x="355" y="24"/>
                      <a:pt x="379" y="107"/>
                      <a:pt x="379" y="210"/>
                    </a:cubicBezTo>
                    <a:cubicBezTo>
                      <a:pt x="379" y="312"/>
                      <a:pt x="355" y="395"/>
                      <a:pt x="355" y="395"/>
                    </a:cubicBezTo>
                    <a:cubicBezTo>
                      <a:pt x="340" y="446"/>
                      <a:pt x="295" y="466"/>
                      <a:pt x="280" y="469"/>
                    </a:cubicBezTo>
                    <a:cubicBezTo>
                      <a:pt x="253" y="474"/>
                      <a:pt x="223" y="459"/>
                      <a:pt x="212" y="452"/>
                    </a:cubicBezTo>
                    <a:cubicBezTo>
                      <a:pt x="192" y="442"/>
                      <a:pt x="168" y="436"/>
                      <a:pt x="145" y="436"/>
                    </a:cubicBezTo>
                    <a:cubicBezTo>
                      <a:pt x="65" y="436"/>
                      <a:pt x="0" y="501"/>
                      <a:pt x="0" y="581"/>
                    </a:cubicBezTo>
                    <a:cubicBezTo>
                      <a:pt x="0" y="661"/>
                      <a:pt x="65" y="726"/>
                      <a:pt x="145" y="726"/>
                    </a:cubicBezTo>
                    <a:cubicBezTo>
                      <a:pt x="168" y="726"/>
                      <a:pt x="192" y="720"/>
                      <a:pt x="212" y="710"/>
                    </a:cubicBezTo>
                    <a:cubicBezTo>
                      <a:pt x="223" y="704"/>
                      <a:pt x="253" y="688"/>
                      <a:pt x="280" y="693"/>
                    </a:cubicBezTo>
                    <a:cubicBezTo>
                      <a:pt x="295" y="696"/>
                      <a:pt x="340" y="716"/>
                      <a:pt x="355" y="767"/>
                    </a:cubicBezTo>
                    <a:cubicBezTo>
                      <a:pt x="355" y="767"/>
                      <a:pt x="379" y="850"/>
                      <a:pt x="379" y="952"/>
                    </a:cubicBezTo>
                    <a:cubicBezTo>
                      <a:pt x="379" y="1055"/>
                      <a:pt x="355" y="1138"/>
                      <a:pt x="355" y="1138"/>
                    </a:cubicBezTo>
                    <a:cubicBezTo>
                      <a:pt x="355" y="1138"/>
                      <a:pt x="438" y="1163"/>
                      <a:pt x="540" y="1163"/>
                    </a:cubicBezTo>
                    <a:cubicBezTo>
                      <a:pt x="643" y="1163"/>
                      <a:pt x="726" y="1138"/>
                      <a:pt x="726" y="1138"/>
                    </a:cubicBezTo>
                    <a:cubicBezTo>
                      <a:pt x="777" y="1123"/>
                      <a:pt x="797" y="1079"/>
                      <a:pt x="800" y="1063"/>
                    </a:cubicBezTo>
                    <a:cubicBezTo>
                      <a:pt x="805" y="1036"/>
                      <a:pt x="789" y="1006"/>
                      <a:pt x="783" y="995"/>
                    </a:cubicBezTo>
                    <a:cubicBezTo>
                      <a:pt x="773" y="975"/>
                      <a:pt x="767" y="952"/>
                      <a:pt x="767" y="928"/>
                    </a:cubicBezTo>
                    <a:cubicBezTo>
                      <a:pt x="767" y="848"/>
                      <a:pt x="832" y="783"/>
                      <a:pt x="912" y="783"/>
                    </a:cubicBezTo>
                    <a:cubicBezTo>
                      <a:pt x="992" y="783"/>
                      <a:pt x="1057" y="848"/>
                      <a:pt x="1057" y="928"/>
                    </a:cubicBezTo>
                    <a:cubicBezTo>
                      <a:pt x="1057" y="952"/>
                      <a:pt x="1051" y="975"/>
                      <a:pt x="1041" y="995"/>
                    </a:cubicBezTo>
                    <a:cubicBezTo>
                      <a:pt x="1034" y="1006"/>
                      <a:pt x="1019" y="1036"/>
                      <a:pt x="1024" y="1063"/>
                    </a:cubicBezTo>
                    <a:cubicBezTo>
                      <a:pt x="1027" y="1079"/>
                      <a:pt x="1047" y="1123"/>
                      <a:pt x="1097" y="1138"/>
                    </a:cubicBezTo>
                    <a:cubicBezTo>
                      <a:pt x="1097" y="1138"/>
                      <a:pt x="1181" y="1163"/>
                      <a:pt x="1283" y="1163"/>
                    </a:cubicBezTo>
                    <a:cubicBezTo>
                      <a:pt x="1386" y="1163"/>
                      <a:pt x="1469" y="1138"/>
                      <a:pt x="1469" y="1138"/>
                    </a:cubicBezTo>
                    <a:cubicBezTo>
                      <a:pt x="1469" y="1138"/>
                      <a:pt x="1444" y="1055"/>
                      <a:pt x="1444" y="952"/>
                    </a:cubicBezTo>
                    <a:cubicBezTo>
                      <a:pt x="1444" y="850"/>
                      <a:pt x="1469" y="767"/>
                      <a:pt x="1469" y="767"/>
                    </a:cubicBezTo>
                    <a:cubicBezTo>
                      <a:pt x="1484" y="716"/>
                      <a:pt x="1528" y="696"/>
                      <a:pt x="1544" y="693"/>
                    </a:cubicBezTo>
                    <a:cubicBezTo>
                      <a:pt x="1571" y="688"/>
                      <a:pt x="1601" y="704"/>
                      <a:pt x="1612" y="710"/>
                    </a:cubicBezTo>
                    <a:cubicBezTo>
                      <a:pt x="1632" y="720"/>
                      <a:pt x="1655" y="726"/>
                      <a:pt x="1679" y="726"/>
                    </a:cubicBezTo>
                    <a:cubicBezTo>
                      <a:pt x="1759" y="726"/>
                      <a:pt x="1824" y="661"/>
                      <a:pt x="1824" y="581"/>
                    </a:cubicBezTo>
                    <a:cubicBezTo>
                      <a:pt x="1824" y="501"/>
                      <a:pt x="1759" y="436"/>
                      <a:pt x="1679" y="436"/>
                    </a:cubicBezTo>
                    <a:cubicBezTo>
                      <a:pt x="1655" y="436"/>
                      <a:pt x="1632" y="442"/>
                      <a:pt x="1612" y="452"/>
                    </a:cubicBezTo>
                    <a:cubicBezTo>
                      <a:pt x="1601" y="459"/>
                      <a:pt x="1571" y="474"/>
                      <a:pt x="1544" y="469"/>
                    </a:cubicBezTo>
                    <a:cubicBezTo>
                      <a:pt x="1528" y="466"/>
                      <a:pt x="1484" y="446"/>
                      <a:pt x="1469" y="395"/>
                    </a:cubicBezTo>
                    <a:cubicBezTo>
                      <a:pt x="1469" y="395"/>
                      <a:pt x="1444" y="312"/>
                      <a:pt x="1444" y="210"/>
                    </a:cubicBezTo>
                    <a:cubicBezTo>
                      <a:pt x="1444" y="107"/>
                      <a:pt x="1469" y="24"/>
                      <a:pt x="1469" y="24"/>
                    </a:cubicBezTo>
                    <a:cubicBezTo>
                      <a:pt x="1469" y="24"/>
                      <a:pt x="1386" y="0"/>
                      <a:pt x="1283" y="0"/>
                    </a:cubicBezTo>
                    <a:cubicBezTo>
                      <a:pt x="1181" y="0"/>
                      <a:pt x="1097" y="24"/>
                      <a:pt x="1097" y="24"/>
                    </a:cubicBezTo>
                    <a:cubicBezTo>
                      <a:pt x="1047" y="39"/>
                      <a:pt x="1027" y="84"/>
                      <a:pt x="1024" y="99"/>
                    </a:cubicBezTo>
                    <a:close/>
                  </a:path>
                </a:pathLst>
              </a:custGeom>
              <a:solidFill>
                <a:srgbClr val="9D2538"/>
              </a:solidFill>
              <a:ln w="9" cap="flat">
                <a:noFill/>
                <a:prstDash val="solid"/>
                <a:miter lim="800000"/>
                <a:headEnd/>
                <a:tailEnd/>
              </a:ln>
              <a:scene3d>
                <a:camera prst="perspectiveContrastingLeftFacing">
                  <a:rot lat="913400" lon="1381950" rev="21569548"/>
                </a:camera>
                <a:lightRig rig="soft" dir="t">
                  <a:rot lat="0" lon="0" rev="3000000"/>
                </a:lightRig>
              </a:scene3d>
              <a:sp3d extrusionH="152400" prstMaterial="matte">
                <a:bevelT w="25400" h="25400"/>
                <a:bevelB w="25400" h="25400"/>
              </a:sp3d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309">
                  <a:lnSpc>
                    <a:spcPct val="90000"/>
                  </a:lnSpc>
                  <a:spcAft>
                    <a:spcPts val="800"/>
                  </a:spcAft>
                </a:pPr>
                <a:endParaRPr lang="en-US" sz="14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1"/>
              <p:cNvSpPr>
                <a:spLocks noChangeAspect="1"/>
              </p:cNvSpPr>
              <p:nvPr/>
            </p:nvSpPr>
            <p:spPr bwMode="gray">
              <a:xfrm>
                <a:off x="4865248" y="1921171"/>
                <a:ext cx="812488" cy="518151"/>
              </a:xfrm>
              <a:custGeom>
                <a:avLst/>
                <a:gdLst/>
                <a:ahLst/>
                <a:cxnLst>
                  <a:cxn ang="0">
                    <a:pos x="1024" y="99"/>
                  </a:cxn>
                  <a:cxn ang="0">
                    <a:pos x="1041" y="167"/>
                  </a:cxn>
                  <a:cxn ang="0">
                    <a:pos x="1057" y="234"/>
                  </a:cxn>
                  <a:cxn ang="0">
                    <a:pos x="912" y="379"/>
                  </a:cxn>
                  <a:cxn ang="0">
                    <a:pos x="767" y="234"/>
                  </a:cxn>
                  <a:cxn ang="0">
                    <a:pos x="783" y="167"/>
                  </a:cxn>
                  <a:cxn ang="0">
                    <a:pos x="800" y="99"/>
                  </a:cxn>
                  <a:cxn ang="0">
                    <a:pos x="726" y="24"/>
                  </a:cxn>
                  <a:cxn ang="0">
                    <a:pos x="540" y="0"/>
                  </a:cxn>
                  <a:cxn ang="0">
                    <a:pos x="355" y="24"/>
                  </a:cxn>
                  <a:cxn ang="0">
                    <a:pos x="379" y="210"/>
                  </a:cxn>
                  <a:cxn ang="0">
                    <a:pos x="355" y="395"/>
                  </a:cxn>
                  <a:cxn ang="0">
                    <a:pos x="280" y="469"/>
                  </a:cxn>
                  <a:cxn ang="0">
                    <a:pos x="212" y="452"/>
                  </a:cxn>
                  <a:cxn ang="0">
                    <a:pos x="145" y="436"/>
                  </a:cxn>
                  <a:cxn ang="0">
                    <a:pos x="0" y="581"/>
                  </a:cxn>
                  <a:cxn ang="0">
                    <a:pos x="145" y="726"/>
                  </a:cxn>
                  <a:cxn ang="0">
                    <a:pos x="212" y="710"/>
                  </a:cxn>
                  <a:cxn ang="0">
                    <a:pos x="280" y="693"/>
                  </a:cxn>
                  <a:cxn ang="0">
                    <a:pos x="355" y="767"/>
                  </a:cxn>
                  <a:cxn ang="0">
                    <a:pos x="379" y="952"/>
                  </a:cxn>
                  <a:cxn ang="0">
                    <a:pos x="355" y="1138"/>
                  </a:cxn>
                  <a:cxn ang="0">
                    <a:pos x="540" y="1163"/>
                  </a:cxn>
                  <a:cxn ang="0">
                    <a:pos x="726" y="1138"/>
                  </a:cxn>
                  <a:cxn ang="0">
                    <a:pos x="800" y="1063"/>
                  </a:cxn>
                  <a:cxn ang="0">
                    <a:pos x="783" y="995"/>
                  </a:cxn>
                  <a:cxn ang="0">
                    <a:pos x="767" y="928"/>
                  </a:cxn>
                  <a:cxn ang="0">
                    <a:pos x="912" y="783"/>
                  </a:cxn>
                  <a:cxn ang="0">
                    <a:pos x="1057" y="928"/>
                  </a:cxn>
                  <a:cxn ang="0">
                    <a:pos x="1041" y="995"/>
                  </a:cxn>
                  <a:cxn ang="0">
                    <a:pos x="1024" y="1063"/>
                  </a:cxn>
                  <a:cxn ang="0">
                    <a:pos x="1097" y="1138"/>
                  </a:cxn>
                  <a:cxn ang="0">
                    <a:pos x="1283" y="1163"/>
                  </a:cxn>
                  <a:cxn ang="0">
                    <a:pos x="1469" y="1138"/>
                  </a:cxn>
                  <a:cxn ang="0">
                    <a:pos x="1444" y="952"/>
                  </a:cxn>
                  <a:cxn ang="0">
                    <a:pos x="1469" y="767"/>
                  </a:cxn>
                  <a:cxn ang="0">
                    <a:pos x="1544" y="693"/>
                  </a:cxn>
                  <a:cxn ang="0">
                    <a:pos x="1612" y="710"/>
                  </a:cxn>
                  <a:cxn ang="0">
                    <a:pos x="1679" y="726"/>
                  </a:cxn>
                  <a:cxn ang="0">
                    <a:pos x="1824" y="581"/>
                  </a:cxn>
                  <a:cxn ang="0">
                    <a:pos x="1679" y="436"/>
                  </a:cxn>
                  <a:cxn ang="0">
                    <a:pos x="1612" y="452"/>
                  </a:cxn>
                  <a:cxn ang="0">
                    <a:pos x="1544" y="469"/>
                  </a:cxn>
                  <a:cxn ang="0">
                    <a:pos x="1469" y="395"/>
                  </a:cxn>
                  <a:cxn ang="0">
                    <a:pos x="1444" y="210"/>
                  </a:cxn>
                  <a:cxn ang="0">
                    <a:pos x="1469" y="24"/>
                  </a:cxn>
                  <a:cxn ang="0">
                    <a:pos x="1283" y="0"/>
                  </a:cxn>
                  <a:cxn ang="0">
                    <a:pos x="1097" y="24"/>
                  </a:cxn>
                  <a:cxn ang="0">
                    <a:pos x="1024" y="99"/>
                  </a:cxn>
                </a:cxnLst>
                <a:rect l="0" t="0" r="r" b="b"/>
                <a:pathLst>
                  <a:path w="1824" h="1163">
                    <a:moveTo>
                      <a:pt x="1024" y="99"/>
                    </a:moveTo>
                    <a:cubicBezTo>
                      <a:pt x="1019" y="126"/>
                      <a:pt x="1034" y="156"/>
                      <a:pt x="1041" y="167"/>
                    </a:cubicBezTo>
                    <a:cubicBezTo>
                      <a:pt x="1051" y="187"/>
                      <a:pt x="1057" y="210"/>
                      <a:pt x="1057" y="234"/>
                    </a:cubicBezTo>
                    <a:cubicBezTo>
                      <a:pt x="1057" y="314"/>
                      <a:pt x="992" y="379"/>
                      <a:pt x="912" y="379"/>
                    </a:cubicBezTo>
                    <a:cubicBezTo>
                      <a:pt x="832" y="379"/>
                      <a:pt x="767" y="314"/>
                      <a:pt x="767" y="234"/>
                    </a:cubicBezTo>
                    <a:cubicBezTo>
                      <a:pt x="767" y="210"/>
                      <a:pt x="773" y="187"/>
                      <a:pt x="783" y="167"/>
                    </a:cubicBezTo>
                    <a:cubicBezTo>
                      <a:pt x="789" y="156"/>
                      <a:pt x="805" y="126"/>
                      <a:pt x="800" y="99"/>
                    </a:cubicBezTo>
                    <a:cubicBezTo>
                      <a:pt x="797" y="84"/>
                      <a:pt x="777" y="39"/>
                      <a:pt x="726" y="24"/>
                    </a:cubicBezTo>
                    <a:cubicBezTo>
                      <a:pt x="726" y="24"/>
                      <a:pt x="643" y="0"/>
                      <a:pt x="540" y="0"/>
                    </a:cubicBezTo>
                    <a:cubicBezTo>
                      <a:pt x="438" y="0"/>
                      <a:pt x="355" y="24"/>
                      <a:pt x="355" y="24"/>
                    </a:cubicBezTo>
                    <a:cubicBezTo>
                      <a:pt x="355" y="24"/>
                      <a:pt x="379" y="107"/>
                      <a:pt x="379" y="210"/>
                    </a:cubicBezTo>
                    <a:cubicBezTo>
                      <a:pt x="379" y="312"/>
                      <a:pt x="355" y="395"/>
                      <a:pt x="355" y="395"/>
                    </a:cubicBezTo>
                    <a:cubicBezTo>
                      <a:pt x="340" y="446"/>
                      <a:pt x="295" y="466"/>
                      <a:pt x="280" y="469"/>
                    </a:cubicBezTo>
                    <a:cubicBezTo>
                      <a:pt x="253" y="474"/>
                      <a:pt x="223" y="459"/>
                      <a:pt x="212" y="452"/>
                    </a:cubicBezTo>
                    <a:cubicBezTo>
                      <a:pt x="192" y="442"/>
                      <a:pt x="168" y="436"/>
                      <a:pt x="145" y="436"/>
                    </a:cubicBezTo>
                    <a:cubicBezTo>
                      <a:pt x="65" y="436"/>
                      <a:pt x="0" y="501"/>
                      <a:pt x="0" y="581"/>
                    </a:cubicBezTo>
                    <a:cubicBezTo>
                      <a:pt x="0" y="661"/>
                      <a:pt x="65" y="726"/>
                      <a:pt x="145" y="726"/>
                    </a:cubicBezTo>
                    <a:cubicBezTo>
                      <a:pt x="168" y="726"/>
                      <a:pt x="192" y="720"/>
                      <a:pt x="212" y="710"/>
                    </a:cubicBezTo>
                    <a:cubicBezTo>
                      <a:pt x="223" y="704"/>
                      <a:pt x="253" y="688"/>
                      <a:pt x="280" y="693"/>
                    </a:cubicBezTo>
                    <a:cubicBezTo>
                      <a:pt x="295" y="696"/>
                      <a:pt x="340" y="716"/>
                      <a:pt x="355" y="767"/>
                    </a:cubicBezTo>
                    <a:cubicBezTo>
                      <a:pt x="355" y="767"/>
                      <a:pt x="379" y="850"/>
                      <a:pt x="379" y="952"/>
                    </a:cubicBezTo>
                    <a:cubicBezTo>
                      <a:pt x="379" y="1055"/>
                      <a:pt x="355" y="1138"/>
                      <a:pt x="355" y="1138"/>
                    </a:cubicBezTo>
                    <a:cubicBezTo>
                      <a:pt x="355" y="1138"/>
                      <a:pt x="438" y="1163"/>
                      <a:pt x="540" y="1163"/>
                    </a:cubicBezTo>
                    <a:cubicBezTo>
                      <a:pt x="643" y="1163"/>
                      <a:pt x="726" y="1138"/>
                      <a:pt x="726" y="1138"/>
                    </a:cubicBezTo>
                    <a:cubicBezTo>
                      <a:pt x="777" y="1123"/>
                      <a:pt x="797" y="1079"/>
                      <a:pt x="800" y="1063"/>
                    </a:cubicBezTo>
                    <a:cubicBezTo>
                      <a:pt x="805" y="1036"/>
                      <a:pt x="789" y="1006"/>
                      <a:pt x="783" y="995"/>
                    </a:cubicBezTo>
                    <a:cubicBezTo>
                      <a:pt x="773" y="975"/>
                      <a:pt x="767" y="952"/>
                      <a:pt x="767" y="928"/>
                    </a:cubicBezTo>
                    <a:cubicBezTo>
                      <a:pt x="767" y="848"/>
                      <a:pt x="832" y="783"/>
                      <a:pt x="912" y="783"/>
                    </a:cubicBezTo>
                    <a:cubicBezTo>
                      <a:pt x="992" y="783"/>
                      <a:pt x="1057" y="848"/>
                      <a:pt x="1057" y="928"/>
                    </a:cubicBezTo>
                    <a:cubicBezTo>
                      <a:pt x="1057" y="952"/>
                      <a:pt x="1051" y="975"/>
                      <a:pt x="1041" y="995"/>
                    </a:cubicBezTo>
                    <a:cubicBezTo>
                      <a:pt x="1034" y="1006"/>
                      <a:pt x="1019" y="1036"/>
                      <a:pt x="1024" y="1063"/>
                    </a:cubicBezTo>
                    <a:cubicBezTo>
                      <a:pt x="1027" y="1079"/>
                      <a:pt x="1047" y="1123"/>
                      <a:pt x="1097" y="1138"/>
                    </a:cubicBezTo>
                    <a:cubicBezTo>
                      <a:pt x="1097" y="1138"/>
                      <a:pt x="1181" y="1163"/>
                      <a:pt x="1283" y="1163"/>
                    </a:cubicBezTo>
                    <a:cubicBezTo>
                      <a:pt x="1386" y="1163"/>
                      <a:pt x="1469" y="1138"/>
                      <a:pt x="1469" y="1138"/>
                    </a:cubicBezTo>
                    <a:cubicBezTo>
                      <a:pt x="1469" y="1138"/>
                      <a:pt x="1444" y="1055"/>
                      <a:pt x="1444" y="952"/>
                    </a:cubicBezTo>
                    <a:cubicBezTo>
                      <a:pt x="1444" y="850"/>
                      <a:pt x="1469" y="767"/>
                      <a:pt x="1469" y="767"/>
                    </a:cubicBezTo>
                    <a:cubicBezTo>
                      <a:pt x="1484" y="716"/>
                      <a:pt x="1528" y="696"/>
                      <a:pt x="1544" y="693"/>
                    </a:cubicBezTo>
                    <a:cubicBezTo>
                      <a:pt x="1571" y="688"/>
                      <a:pt x="1601" y="704"/>
                      <a:pt x="1612" y="710"/>
                    </a:cubicBezTo>
                    <a:cubicBezTo>
                      <a:pt x="1632" y="720"/>
                      <a:pt x="1655" y="726"/>
                      <a:pt x="1679" y="726"/>
                    </a:cubicBezTo>
                    <a:cubicBezTo>
                      <a:pt x="1759" y="726"/>
                      <a:pt x="1824" y="661"/>
                      <a:pt x="1824" y="581"/>
                    </a:cubicBezTo>
                    <a:cubicBezTo>
                      <a:pt x="1824" y="501"/>
                      <a:pt x="1759" y="436"/>
                      <a:pt x="1679" y="436"/>
                    </a:cubicBezTo>
                    <a:cubicBezTo>
                      <a:pt x="1655" y="436"/>
                      <a:pt x="1632" y="442"/>
                      <a:pt x="1612" y="452"/>
                    </a:cubicBezTo>
                    <a:cubicBezTo>
                      <a:pt x="1601" y="459"/>
                      <a:pt x="1571" y="474"/>
                      <a:pt x="1544" y="469"/>
                    </a:cubicBezTo>
                    <a:cubicBezTo>
                      <a:pt x="1528" y="466"/>
                      <a:pt x="1484" y="446"/>
                      <a:pt x="1469" y="395"/>
                    </a:cubicBezTo>
                    <a:cubicBezTo>
                      <a:pt x="1469" y="395"/>
                      <a:pt x="1444" y="312"/>
                      <a:pt x="1444" y="210"/>
                    </a:cubicBezTo>
                    <a:cubicBezTo>
                      <a:pt x="1444" y="107"/>
                      <a:pt x="1469" y="24"/>
                      <a:pt x="1469" y="24"/>
                    </a:cubicBezTo>
                    <a:cubicBezTo>
                      <a:pt x="1469" y="24"/>
                      <a:pt x="1386" y="0"/>
                      <a:pt x="1283" y="0"/>
                    </a:cubicBezTo>
                    <a:cubicBezTo>
                      <a:pt x="1181" y="0"/>
                      <a:pt x="1097" y="24"/>
                      <a:pt x="1097" y="24"/>
                    </a:cubicBezTo>
                    <a:cubicBezTo>
                      <a:pt x="1047" y="39"/>
                      <a:pt x="1027" y="84"/>
                      <a:pt x="1024" y="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" cap="flat">
                <a:noFill/>
                <a:prstDash val="solid"/>
                <a:miter lim="800000"/>
                <a:headEnd/>
                <a:tailEnd/>
              </a:ln>
              <a:scene3d>
                <a:camera prst="perspectiveContrastingLeftFacing">
                  <a:rot lat="913400" lon="1381950" rev="21569548"/>
                </a:camera>
                <a:lightRig rig="soft" dir="t">
                  <a:rot lat="0" lon="0" rev="3000000"/>
                </a:lightRig>
              </a:scene3d>
              <a:sp3d extrusionH="152400" prstMaterial="matte">
                <a:bevelT w="25400" h="25400"/>
                <a:bevelB w="25400" h="25400"/>
              </a:sp3d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309">
                  <a:lnSpc>
                    <a:spcPct val="90000"/>
                  </a:lnSpc>
                  <a:spcAft>
                    <a:spcPts val="800"/>
                  </a:spcAft>
                </a:pPr>
                <a:endParaRPr lang="en-US" sz="1400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Freeform 11"/>
          <p:cNvSpPr>
            <a:spLocks noChangeAspect="1"/>
          </p:cNvSpPr>
          <p:nvPr/>
        </p:nvSpPr>
        <p:spPr bwMode="gray">
          <a:xfrm>
            <a:off x="4367879" y="3331488"/>
            <a:ext cx="1894663" cy="1224392"/>
          </a:xfrm>
          <a:custGeom>
            <a:avLst/>
            <a:gdLst/>
            <a:ahLst/>
            <a:cxnLst>
              <a:cxn ang="0">
                <a:pos x="1024" y="99"/>
              </a:cxn>
              <a:cxn ang="0">
                <a:pos x="1041" y="167"/>
              </a:cxn>
              <a:cxn ang="0">
                <a:pos x="1057" y="234"/>
              </a:cxn>
              <a:cxn ang="0">
                <a:pos x="912" y="379"/>
              </a:cxn>
              <a:cxn ang="0">
                <a:pos x="767" y="234"/>
              </a:cxn>
              <a:cxn ang="0">
                <a:pos x="783" y="167"/>
              </a:cxn>
              <a:cxn ang="0">
                <a:pos x="800" y="99"/>
              </a:cxn>
              <a:cxn ang="0">
                <a:pos x="726" y="24"/>
              </a:cxn>
              <a:cxn ang="0">
                <a:pos x="540" y="0"/>
              </a:cxn>
              <a:cxn ang="0">
                <a:pos x="355" y="24"/>
              </a:cxn>
              <a:cxn ang="0">
                <a:pos x="379" y="210"/>
              </a:cxn>
              <a:cxn ang="0">
                <a:pos x="355" y="395"/>
              </a:cxn>
              <a:cxn ang="0">
                <a:pos x="280" y="469"/>
              </a:cxn>
              <a:cxn ang="0">
                <a:pos x="212" y="452"/>
              </a:cxn>
              <a:cxn ang="0">
                <a:pos x="145" y="436"/>
              </a:cxn>
              <a:cxn ang="0">
                <a:pos x="0" y="581"/>
              </a:cxn>
              <a:cxn ang="0">
                <a:pos x="145" y="726"/>
              </a:cxn>
              <a:cxn ang="0">
                <a:pos x="212" y="710"/>
              </a:cxn>
              <a:cxn ang="0">
                <a:pos x="280" y="693"/>
              </a:cxn>
              <a:cxn ang="0">
                <a:pos x="355" y="767"/>
              </a:cxn>
              <a:cxn ang="0">
                <a:pos x="379" y="952"/>
              </a:cxn>
              <a:cxn ang="0">
                <a:pos x="355" y="1138"/>
              </a:cxn>
              <a:cxn ang="0">
                <a:pos x="540" y="1163"/>
              </a:cxn>
              <a:cxn ang="0">
                <a:pos x="726" y="1138"/>
              </a:cxn>
              <a:cxn ang="0">
                <a:pos x="800" y="1063"/>
              </a:cxn>
              <a:cxn ang="0">
                <a:pos x="783" y="995"/>
              </a:cxn>
              <a:cxn ang="0">
                <a:pos x="767" y="928"/>
              </a:cxn>
              <a:cxn ang="0">
                <a:pos x="912" y="783"/>
              </a:cxn>
              <a:cxn ang="0">
                <a:pos x="1057" y="928"/>
              </a:cxn>
              <a:cxn ang="0">
                <a:pos x="1041" y="995"/>
              </a:cxn>
              <a:cxn ang="0">
                <a:pos x="1024" y="1063"/>
              </a:cxn>
              <a:cxn ang="0">
                <a:pos x="1097" y="1138"/>
              </a:cxn>
              <a:cxn ang="0">
                <a:pos x="1283" y="1163"/>
              </a:cxn>
              <a:cxn ang="0">
                <a:pos x="1469" y="1138"/>
              </a:cxn>
              <a:cxn ang="0">
                <a:pos x="1444" y="952"/>
              </a:cxn>
              <a:cxn ang="0">
                <a:pos x="1469" y="767"/>
              </a:cxn>
              <a:cxn ang="0">
                <a:pos x="1544" y="693"/>
              </a:cxn>
              <a:cxn ang="0">
                <a:pos x="1612" y="710"/>
              </a:cxn>
              <a:cxn ang="0">
                <a:pos x="1679" y="726"/>
              </a:cxn>
              <a:cxn ang="0">
                <a:pos x="1824" y="581"/>
              </a:cxn>
              <a:cxn ang="0">
                <a:pos x="1679" y="436"/>
              </a:cxn>
              <a:cxn ang="0">
                <a:pos x="1612" y="452"/>
              </a:cxn>
              <a:cxn ang="0">
                <a:pos x="1544" y="469"/>
              </a:cxn>
              <a:cxn ang="0">
                <a:pos x="1469" y="395"/>
              </a:cxn>
              <a:cxn ang="0">
                <a:pos x="1444" y="210"/>
              </a:cxn>
              <a:cxn ang="0">
                <a:pos x="1469" y="24"/>
              </a:cxn>
              <a:cxn ang="0">
                <a:pos x="1283" y="0"/>
              </a:cxn>
              <a:cxn ang="0">
                <a:pos x="1097" y="24"/>
              </a:cxn>
              <a:cxn ang="0">
                <a:pos x="1024" y="99"/>
              </a:cxn>
            </a:cxnLst>
            <a:rect l="0" t="0" r="r" b="b"/>
            <a:pathLst>
              <a:path w="1824" h="1163">
                <a:moveTo>
                  <a:pt x="1024" y="99"/>
                </a:moveTo>
                <a:cubicBezTo>
                  <a:pt x="1019" y="126"/>
                  <a:pt x="1034" y="156"/>
                  <a:pt x="1041" y="167"/>
                </a:cubicBezTo>
                <a:cubicBezTo>
                  <a:pt x="1051" y="187"/>
                  <a:pt x="1057" y="210"/>
                  <a:pt x="1057" y="234"/>
                </a:cubicBezTo>
                <a:cubicBezTo>
                  <a:pt x="1057" y="314"/>
                  <a:pt x="992" y="379"/>
                  <a:pt x="912" y="379"/>
                </a:cubicBezTo>
                <a:cubicBezTo>
                  <a:pt x="832" y="379"/>
                  <a:pt x="767" y="314"/>
                  <a:pt x="767" y="234"/>
                </a:cubicBezTo>
                <a:cubicBezTo>
                  <a:pt x="767" y="210"/>
                  <a:pt x="773" y="187"/>
                  <a:pt x="783" y="167"/>
                </a:cubicBezTo>
                <a:cubicBezTo>
                  <a:pt x="789" y="156"/>
                  <a:pt x="805" y="126"/>
                  <a:pt x="800" y="99"/>
                </a:cubicBezTo>
                <a:cubicBezTo>
                  <a:pt x="797" y="84"/>
                  <a:pt x="777" y="39"/>
                  <a:pt x="726" y="24"/>
                </a:cubicBezTo>
                <a:cubicBezTo>
                  <a:pt x="726" y="24"/>
                  <a:pt x="643" y="0"/>
                  <a:pt x="540" y="0"/>
                </a:cubicBezTo>
                <a:cubicBezTo>
                  <a:pt x="438" y="0"/>
                  <a:pt x="355" y="24"/>
                  <a:pt x="355" y="24"/>
                </a:cubicBezTo>
                <a:cubicBezTo>
                  <a:pt x="355" y="24"/>
                  <a:pt x="379" y="107"/>
                  <a:pt x="379" y="210"/>
                </a:cubicBezTo>
                <a:cubicBezTo>
                  <a:pt x="379" y="312"/>
                  <a:pt x="355" y="395"/>
                  <a:pt x="355" y="395"/>
                </a:cubicBezTo>
                <a:cubicBezTo>
                  <a:pt x="340" y="446"/>
                  <a:pt x="295" y="466"/>
                  <a:pt x="280" y="469"/>
                </a:cubicBezTo>
                <a:cubicBezTo>
                  <a:pt x="253" y="474"/>
                  <a:pt x="223" y="459"/>
                  <a:pt x="212" y="452"/>
                </a:cubicBezTo>
                <a:cubicBezTo>
                  <a:pt x="192" y="442"/>
                  <a:pt x="168" y="436"/>
                  <a:pt x="145" y="436"/>
                </a:cubicBezTo>
                <a:cubicBezTo>
                  <a:pt x="65" y="436"/>
                  <a:pt x="0" y="501"/>
                  <a:pt x="0" y="581"/>
                </a:cubicBezTo>
                <a:cubicBezTo>
                  <a:pt x="0" y="661"/>
                  <a:pt x="65" y="726"/>
                  <a:pt x="145" y="726"/>
                </a:cubicBezTo>
                <a:cubicBezTo>
                  <a:pt x="168" y="726"/>
                  <a:pt x="192" y="720"/>
                  <a:pt x="212" y="710"/>
                </a:cubicBezTo>
                <a:cubicBezTo>
                  <a:pt x="223" y="704"/>
                  <a:pt x="253" y="688"/>
                  <a:pt x="280" y="693"/>
                </a:cubicBezTo>
                <a:cubicBezTo>
                  <a:pt x="295" y="696"/>
                  <a:pt x="340" y="716"/>
                  <a:pt x="355" y="767"/>
                </a:cubicBezTo>
                <a:cubicBezTo>
                  <a:pt x="355" y="767"/>
                  <a:pt x="379" y="850"/>
                  <a:pt x="379" y="952"/>
                </a:cubicBezTo>
                <a:cubicBezTo>
                  <a:pt x="379" y="1055"/>
                  <a:pt x="355" y="1138"/>
                  <a:pt x="355" y="1138"/>
                </a:cubicBezTo>
                <a:cubicBezTo>
                  <a:pt x="355" y="1138"/>
                  <a:pt x="438" y="1163"/>
                  <a:pt x="540" y="1163"/>
                </a:cubicBezTo>
                <a:cubicBezTo>
                  <a:pt x="643" y="1163"/>
                  <a:pt x="726" y="1138"/>
                  <a:pt x="726" y="1138"/>
                </a:cubicBezTo>
                <a:cubicBezTo>
                  <a:pt x="777" y="1123"/>
                  <a:pt x="797" y="1079"/>
                  <a:pt x="800" y="1063"/>
                </a:cubicBezTo>
                <a:cubicBezTo>
                  <a:pt x="805" y="1036"/>
                  <a:pt x="789" y="1006"/>
                  <a:pt x="783" y="995"/>
                </a:cubicBezTo>
                <a:cubicBezTo>
                  <a:pt x="773" y="975"/>
                  <a:pt x="767" y="952"/>
                  <a:pt x="767" y="928"/>
                </a:cubicBezTo>
                <a:cubicBezTo>
                  <a:pt x="767" y="848"/>
                  <a:pt x="832" y="783"/>
                  <a:pt x="912" y="783"/>
                </a:cubicBezTo>
                <a:cubicBezTo>
                  <a:pt x="992" y="783"/>
                  <a:pt x="1057" y="848"/>
                  <a:pt x="1057" y="928"/>
                </a:cubicBezTo>
                <a:cubicBezTo>
                  <a:pt x="1057" y="952"/>
                  <a:pt x="1051" y="975"/>
                  <a:pt x="1041" y="995"/>
                </a:cubicBezTo>
                <a:cubicBezTo>
                  <a:pt x="1034" y="1006"/>
                  <a:pt x="1019" y="1036"/>
                  <a:pt x="1024" y="1063"/>
                </a:cubicBezTo>
                <a:cubicBezTo>
                  <a:pt x="1027" y="1079"/>
                  <a:pt x="1047" y="1123"/>
                  <a:pt x="1097" y="1138"/>
                </a:cubicBezTo>
                <a:cubicBezTo>
                  <a:pt x="1097" y="1138"/>
                  <a:pt x="1181" y="1163"/>
                  <a:pt x="1283" y="1163"/>
                </a:cubicBezTo>
                <a:cubicBezTo>
                  <a:pt x="1386" y="1163"/>
                  <a:pt x="1469" y="1138"/>
                  <a:pt x="1469" y="1138"/>
                </a:cubicBezTo>
                <a:cubicBezTo>
                  <a:pt x="1469" y="1138"/>
                  <a:pt x="1444" y="1055"/>
                  <a:pt x="1444" y="952"/>
                </a:cubicBezTo>
                <a:cubicBezTo>
                  <a:pt x="1444" y="850"/>
                  <a:pt x="1469" y="767"/>
                  <a:pt x="1469" y="767"/>
                </a:cubicBezTo>
                <a:cubicBezTo>
                  <a:pt x="1484" y="716"/>
                  <a:pt x="1528" y="696"/>
                  <a:pt x="1544" y="693"/>
                </a:cubicBezTo>
                <a:cubicBezTo>
                  <a:pt x="1571" y="688"/>
                  <a:pt x="1601" y="704"/>
                  <a:pt x="1612" y="710"/>
                </a:cubicBezTo>
                <a:cubicBezTo>
                  <a:pt x="1632" y="720"/>
                  <a:pt x="1655" y="726"/>
                  <a:pt x="1679" y="726"/>
                </a:cubicBezTo>
                <a:cubicBezTo>
                  <a:pt x="1759" y="726"/>
                  <a:pt x="1824" y="661"/>
                  <a:pt x="1824" y="581"/>
                </a:cubicBezTo>
                <a:cubicBezTo>
                  <a:pt x="1824" y="501"/>
                  <a:pt x="1759" y="436"/>
                  <a:pt x="1679" y="436"/>
                </a:cubicBezTo>
                <a:cubicBezTo>
                  <a:pt x="1655" y="436"/>
                  <a:pt x="1632" y="442"/>
                  <a:pt x="1612" y="452"/>
                </a:cubicBezTo>
                <a:cubicBezTo>
                  <a:pt x="1601" y="459"/>
                  <a:pt x="1571" y="474"/>
                  <a:pt x="1544" y="469"/>
                </a:cubicBezTo>
                <a:cubicBezTo>
                  <a:pt x="1528" y="466"/>
                  <a:pt x="1484" y="446"/>
                  <a:pt x="1469" y="395"/>
                </a:cubicBezTo>
                <a:cubicBezTo>
                  <a:pt x="1469" y="395"/>
                  <a:pt x="1444" y="312"/>
                  <a:pt x="1444" y="210"/>
                </a:cubicBezTo>
                <a:cubicBezTo>
                  <a:pt x="1444" y="107"/>
                  <a:pt x="1469" y="24"/>
                  <a:pt x="1469" y="24"/>
                </a:cubicBezTo>
                <a:cubicBezTo>
                  <a:pt x="1469" y="24"/>
                  <a:pt x="1386" y="0"/>
                  <a:pt x="1283" y="0"/>
                </a:cubicBezTo>
                <a:cubicBezTo>
                  <a:pt x="1181" y="0"/>
                  <a:pt x="1097" y="24"/>
                  <a:pt x="1097" y="24"/>
                </a:cubicBezTo>
                <a:cubicBezTo>
                  <a:pt x="1047" y="39"/>
                  <a:pt x="1027" y="84"/>
                  <a:pt x="1024" y="99"/>
                </a:cubicBezTo>
                <a:close/>
              </a:path>
            </a:pathLst>
          </a:custGeom>
          <a:solidFill>
            <a:srgbClr val="00A9E9"/>
          </a:solidFill>
          <a:ln w="9" cap="flat">
            <a:noFill/>
            <a:prstDash val="solid"/>
            <a:miter lim="800000"/>
            <a:headEnd/>
            <a:tailEnd/>
          </a:ln>
          <a:scene3d>
            <a:camera prst="perspectiveContrastingLeftFacing">
              <a:rot lat="886624" lon="1683432" rev="21594000"/>
            </a:camera>
            <a:lightRig rig="soft" dir="t">
              <a:rot lat="0" lon="0" rev="3000000"/>
            </a:lightRig>
          </a:scene3d>
          <a:sp3d extrusionH="190500" prstMaterial="matte">
            <a:bevelT w="25400" h="25400"/>
            <a:bevelB w="25400" h="25400"/>
          </a:sp3d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00"/>
              </a:spcAft>
            </a:pPr>
            <a:endParaRPr lang="en-US" sz="3600" dirty="0">
              <a:solidFill>
                <a:srgbClr val="FFFFFF"/>
              </a:solidFill>
              <a:latin typeface="Bebas Neue" panose="020B0506020202020201" pitchFamily="34" charset="0"/>
              <a:cs typeface="Arial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4783232" y="4941168"/>
            <a:ext cx="23260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First Version</a:t>
            </a:r>
          </a:p>
          <a:p>
            <a:pPr algn="r"/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NOV/2022</a:t>
            </a: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719875" y="2819393"/>
            <a:ext cx="22057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Multiuser</a:t>
            </a:r>
          </a:p>
          <a:p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JAN/2023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9410803" y="2348880"/>
            <a:ext cx="2033337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New Ideas</a:t>
            </a:r>
          </a:p>
          <a:p>
            <a:pPr algn="r"/>
            <a:r>
              <a:rPr lang="en-GB" sz="11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2023/2024</a:t>
            </a:r>
            <a:endParaRPr lang="de-DE" sz="11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32" name="Freeform 11"/>
          <p:cNvSpPr>
            <a:spLocks noChangeAspect="1"/>
          </p:cNvSpPr>
          <p:nvPr/>
        </p:nvSpPr>
        <p:spPr bwMode="gray">
          <a:xfrm>
            <a:off x="3060064" y="3633642"/>
            <a:ext cx="2212935" cy="1430070"/>
          </a:xfrm>
          <a:custGeom>
            <a:avLst/>
            <a:gdLst/>
            <a:ahLst/>
            <a:cxnLst>
              <a:cxn ang="0">
                <a:pos x="1024" y="99"/>
              </a:cxn>
              <a:cxn ang="0">
                <a:pos x="1041" y="167"/>
              </a:cxn>
              <a:cxn ang="0">
                <a:pos x="1057" y="234"/>
              </a:cxn>
              <a:cxn ang="0">
                <a:pos x="912" y="379"/>
              </a:cxn>
              <a:cxn ang="0">
                <a:pos x="767" y="234"/>
              </a:cxn>
              <a:cxn ang="0">
                <a:pos x="783" y="167"/>
              </a:cxn>
              <a:cxn ang="0">
                <a:pos x="800" y="99"/>
              </a:cxn>
              <a:cxn ang="0">
                <a:pos x="726" y="24"/>
              </a:cxn>
              <a:cxn ang="0">
                <a:pos x="540" y="0"/>
              </a:cxn>
              <a:cxn ang="0">
                <a:pos x="355" y="24"/>
              </a:cxn>
              <a:cxn ang="0">
                <a:pos x="379" y="210"/>
              </a:cxn>
              <a:cxn ang="0">
                <a:pos x="355" y="395"/>
              </a:cxn>
              <a:cxn ang="0">
                <a:pos x="280" y="469"/>
              </a:cxn>
              <a:cxn ang="0">
                <a:pos x="212" y="452"/>
              </a:cxn>
              <a:cxn ang="0">
                <a:pos x="145" y="436"/>
              </a:cxn>
              <a:cxn ang="0">
                <a:pos x="0" y="581"/>
              </a:cxn>
              <a:cxn ang="0">
                <a:pos x="145" y="726"/>
              </a:cxn>
              <a:cxn ang="0">
                <a:pos x="212" y="710"/>
              </a:cxn>
              <a:cxn ang="0">
                <a:pos x="280" y="693"/>
              </a:cxn>
              <a:cxn ang="0">
                <a:pos x="355" y="767"/>
              </a:cxn>
              <a:cxn ang="0">
                <a:pos x="379" y="952"/>
              </a:cxn>
              <a:cxn ang="0">
                <a:pos x="355" y="1138"/>
              </a:cxn>
              <a:cxn ang="0">
                <a:pos x="540" y="1163"/>
              </a:cxn>
              <a:cxn ang="0">
                <a:pos x="726" y="1138"/>
              </a:cxn>
              <a:cxn ang="0">
                <a:pos x="800" y="1063"/>
              </a:cxn>
              <a:cxn ang="0">
                <a:pos x="783" y="995"/>
              </a:cxn>
              <a:cxn ang="0">
                <a:pos x="767" y="928"/>
              </a:cxn>
              <a:cxn ang="0">
                <a:pos x="912" y="783"/>
              </a:cxn>
              <a:cxn ang="0">
                <a:pos x="1057" y="928"/>
              </a:cxn>
              <a:cxn ang="0">
                <a:pos x="1041" y="995"/>
              </a:cxn>
              <a:cxn ang="0">
                <a:pos x="1024" y="1063"/>
              </a:cxn>
              <a:cxn ang="0">
                <a:pos x="1097" y="1138"/>
              </a:cxn>
              <a:cxn ang="0">
                <a:pos x="1283" y="1163"/>
              </a:cxn>
              <a:cxn ang="0">
                <a:pos x="1469" y="1138"/>
              </a:cxn>
              <a:cxn ang="0">
                <a:pos x="1444" y="952"/>
              </a:cxn>
              <a:cxn ang="0">
                <a:pos x="1469" y="767"/>
              </a:cxn>
              <a:cxn ang="0">
                <a:pos x="1544" y="693"/>
              </a:cxn>
              <a:cxn ang="0">
                <a:pos x="1612" y="710"/>
              </a:cxn>
              <a:cxn ang="0">
                <a:pos x="1679" y="726"/>
              </a:cxn>
              <a:cxn ang="0">
                <a:pos x="1824" y="581"/>
              </a:cxn>
              <a:cxn ang="0">
                <a:pos x="1679" y="436"/>
              </a:cxn>
              <a:cxn ang="0">
                <a:pos x="1612" y="452"/>
              </a:cxn>
              <a:cxn ang="0">
                <a:pos x="1544" y="469"/>
              </a:cxn>
              <a:cxn ang="0">
                <a:pos x="1469" y="395"/>
              </a:cxn>
              <a:cxn ang="0">
                <a:pos x="1444" y="210"/>
              </a:cxn>
              <a:cxn ang="0">
                <a:pos x="1469" y="24"/>
              </a:cxn>
              <a:cxn ang="0">
                <a:pos x="1283" y="0"/>
              </a:cxn>
              <a:cxn ang="0">
                <a:pos x="1097" y="24"/>
              </a:cxn>
              <a:cxn ang="0">
                <a:pos x="1024" y="99"/>
              </a:cxn>
            </a:cxnLst>
            <a:rect l="0" t="0" r="r" b="b"/>
            <a:pathLst>
              <a:path w="1824" h="1163">
                <a:moveTo>
                  <a:pt x="1024" y="99"/>
                </a:moveTo>
                <a:cubicBezTo>
                  <a:pt x="1019" y="126"/>
                  <a:pt x="1034" y="156"/>
                  <a:pt x="1041" y="167"/>
                </a:cubicBezTo>
                <a:cubicBezTo>
                  <a:pt x="1051" y="187"/>
                  <a:pt x="1057" y="210"/>
                  <a:pt x="1057" y="234"/>
                </a:cubicBezTo>
                <a:cubicBezTo>
                  <a:pt x="1057" y="314"/>
                  <a:pt x="992" y="379"/>
                  <a:pt x="912" y="379"/>
                </a:cubicBezTo>
                <a:cubicBezTo>
                  <a:pt x="832" y="379"/>
                  <a:pt x="767" y="314"/>
                  <a:pt x="767" y="234"/>
                </a:cubicBezTo>
                <a:cubicBezTo>
                  <a:pt x="767" y="210"/>
                  <a:pt x="773" y="187"/>
                  <a:pt x="783" y="167"/>
                </a:cubicBezTo>
                <a:cubicBezTo>
                  <a:pt x="789" y="156"/>
                  <a:pt x="805" y="126"/>
                  <a:pt x="800" y="99"/>
                </a:cubicBezTo>
                <a:cubicBezTo>
                  <a:pt x="797" y="84"/>
                  <a:pt x="777" y="39"/>
                  <a:pt x="726" y="24"/>
                </a:cubicBezTo>
                <a:cubicBezTo>
                  <a:pt x="726" y="24"/>
                  <a:pt x="643" y="0"/>
                  <a:pt x="540" y="0"/>
                </a:cubicBezTo>
                <a:cubicBezTo>
                  <a:pt x="438" y="0"/>
                  <a:pt x="355" y="24"/>
                  <a:pt x="355" y="24"/>
                </a:cubicBezTo>
                <a:cubicBezTo>
                  <a:pt x="355" y="24"/>
                  <a:pt x="379" y="107"/>
                  <a:pt x="379" y="210"/>
                </a:cubicBezTo>
                <a:cubicBezTo>
                  <a:pt x="379" y="312"/>
                  <a:pt x="355" y="395"/>
                  <a:pt x="355" y="395"/>
                </a:cubicBezTo>
                <a:cubicBezTo>
                  <a:pt x="340" y="446"/>
                  <a:pt x="295" y="466"/>
                  <a:pt x="280" y="469"/>
                </a:cubicBezTo>
                <a:cubicBezTo>
                  <a:pt x="253" y="474"/>
                  <a:pt x="223" y="459"/>
                  <a:pt x="212" y="452"/>
                </a:cubicBezTo>
                <a:cubicBezTo>
                  <a:pt x="192" y="442"/>
                  <a:pt x="168" y="436"/>
                  <a:pt x="145" y="436"/>
                </a:cubicBezTo>
                <a:cubicBezTo>
                  <a:pt x="65" y="436"/>
                  <a:pt x="0" y="501"/>
                  <a:pt x="0" y="581"/>
                </a:cubicBezTo>
                <a:cubicBezTo>
                  <a:pt x="0" y="661"/>
                  <a:pt x="65" y="726"/>
                  <a:pt x="145" y="726"/>
                </a:cubicBezTo>
                <a:cubicBezTo>
                  <a:pt x="168" y="726"/>
                  <a:pt x="192" y="720"/>
                  <a:pt x="212" y="710"/>
                </a:cubicBezTo>
                <a:cubicBezTo>
                  <a:pt x="223" y="704"/>
                  <a:pt x="253" y="688"/>
                  <a:pt x="280" y="693"/>
                </a:cubicBezTo>
                <a:cubicBezTo>
                  <a:pt x="295" y="696"/>
                  <a:pt x="340" y="716"/>
                  <a:pt x="355" y="767"/>
                </a:cubicBezTo>
                <a:cubicBezTo>
                  <a:pt x="355" y="767"/>
                  <a:pt x="379" y="850"/>
                  <a:pt x="379" y="952"/>
                </a:cubicBezTo>
                <a:cubicBezTo>
                  <a:pt x="379" y="1055"/>
                  <a:pt x="355" y="1138"/>
                  <a:pt x="355" y="1138"/>
                </a:cubicBezTo>
                <a:cubicBezTo>
                  <a:pt x="355" y="1138"/>
                  <a:pt x="438" y="1163"/>
                  <a:pt x="540" y="1163"/>
                </a:cubicBezTo>
                <a:cubicBezTo>
                  <a:pt x="643" y="1163"/>
                  <a:pt x="726" y="1138"/>
                  <a:pt x="726" y="1138"/>
                </a:cubicBezTo>
                <a:cubicBezTo>
                  <a:pt x="777" y="1123"/>
                  <a:pt x="797" y="1079"/>
                  <a:pt x="800" y="1063"/>
                </a:cubicBezTo>
                <a:cubicBezTo>
                  <a:pt x="805" y="1036"/>
                  <a:pt x="789" y="1006"/>
                  <a:pt x="783" y="995"/>
                </a:cubicBezTo>
                <a:cubicBezTo>
                  <a:pt x="773" y="975"/>
                  <a:pt x="767" y="952"/>
                  <a:pt x="767" y="928"/>
                </a:cubicBezTo>
                <a:cubicBezTo>
                  <a:pt x="767" y="848"/>
                  <a:pt x="832" y="783"/>
                  <a:pt x="912" y="783"/>
                </a:cubicBezTo>
                <a:cubicBezTo>
                  <a:pt x="992" y="783"/>
                  <a:pt x="1057" y="848"/>
                  <a:pt x="1057" y="928"/>
                </a:cubicBezTo>
                <a:cubicBezTo>
                  <a:pt x="1057" y="952"/>
                  <a:pt x="1051" y="975"/>
                  <a:pt x="1041" y="995"/>
                </a:cubicBezTo>
                <a:cubicBezTo>
                  <a:pt x="1034" y="1006"/>
                  <a:pt x="1019" y="1036"/>
                  <a:pt x="1024" y="1063"/>
                </a:cubicBezTo>
                <a:cubicBezTo>
                  <a:pt x="1027" y="1079"/>
                  <a:pt x="1047" y="1123"/>
                  <a:pt x="1097" y="1138"/>
                </a:cubicBezTo>
                <a:cubicBezTo>
                  <a:pt x="1097" y="1138"/>
                  <a:pt x="1181" y="1163"/>
                  <a:pt x="1283" y="1163"/>
                </a:cubicBezTo>
                <a:cubicBezTo>
                  <a:pt x="1386" y="1163"/>
                  <a:pt x="1469" y="1138"/>
                  <a:pt x="1469" y="1138"/>
                </a:cubicBezTo>
                <a:cubicBezTo>
                  <a:pt x="1469" y="1138"/>
                  <a:pt x="1444" y="1055"/>
                  <a:pt x="1444" y="952"/>
                </a:cubicBezTo>
                <a:cubicBezTo>
                  <a:pt x="1444" y="850"/>
                  <a:pt x="1469" y="767"/>
                  <a:pt x="1469" y="767"/>
                </a:cubicBezTo>
                <a:cubicBezTo>
                  <a:pt x="1484" y="716"/>
                  <a:pt x="1528" y="696"/>
                  <a:pt x="1544" y="693"/>
                </a:cubicBezTo>
                <a:cubicBezTo>
                  <a:pt x="1571" y="688"/>
                  <a:pt x="1601" y="704"/>
                  <a:pt x="1612" y="710"/>
                </a:cubicBezTo>
                <a:cubicBezTo>
                  <a:pt x="1632" y="720"/>
                  <a:pt x="1655" y="726"/>
                  <a:pt x="1679" y="726"/>
                </a:cubicBezTo>
                <a:cubicBezTo>
                  <a:pt x="1759" y="726"/>
                  <a:pt x="1824" y="661"/>
                  <a:pt x="1824" y="581"/>
                </a:cubicBezTo>
                <a:cubicBezTo>
                  <a:pt x="1824" y="501"/>
                  <a:pt x="1759" y="436"/>
                  <a:pt x="1679" y="436"/>
                </a:cubicBezTo>
                <a:cubicBezTo>
                  <a:pt x="1655" y="436"/>
                  <a:pt x="1632" y="442"/>
                  <a:pt x="1612" y="452"/>
                </a:cubicBezTo>
                <a:cubicBezTo>
                  <a:pt x="1601" y="459"/>
                  <a:pt x="1571" y="474"/>
                  <a:pt x="1544" y="469"/>
                </a:cubicBezTo>
                <a:cubicBezTo>
                  <a:pt x="1528" y="466"/>
                  <a:pt x="1484" y="446"/>
                  <a:pt x="1469" y="395"/>
                </a:cubicBezTo>
                <a:cubicBezTo>
                  <a:pt x="1469" y="395"/>
                  <a:pt x="1444" y="312"/>
                  <a:pt x="1444" y="210"/>
                </a:cubicBezTo>
                <a:cubicBezTo>
                  <a:pt x="1444" y="107"/>
                  <a:pt x="1469" y="24"/>
                  <a:pt x="1469" y="24"/>
                </a:cubicBezTo>
                <a:cubicBezTo>
                  <a:pt x="1469" y="24"/>
                  <a:pt x="1386" y="0"/>
                  <a:pt x="1283" y="0"/>
                </a:cubicBezTo>
                <a:cubicBezTo>
                  <a:pt x="1181" y="0"/>
                  <a:pt x="1097" y="24"/>
                  <a:pt x="1097" y="24"/>
                </a:cubicBezTo>
                <a:cubicBezTo>
                  <a:pt x="1047" y="39"/>
                  <a:pt x="1027" y="84"/>
                  <a:pt x="1024" y="99"/>
                </a:cubicBezTo>
                <a:close/>
              </a:path>
            </a:pathLst>
          </a:custGeom>
          <a:solidFill>
            <a:srgbClr val="0070C0"/>
          </a:solidFill>
          <a:ln w="9" cap="flat">
            <a:noFill/>
            <a:prstDash val="solid"/>
            <a:miter lim="800000"/>
            <a:headEnd/>
            <a:tailEnd/>
          </a:ln>
          <a:scene3d>
            <a:camera prst="perspectiveContrastingLeftFacing">
              <a:rot lat="886624" lon="1683432" rev="21594000"/>
            </a:camera>
            <a:lightRig rig="soft" dir="t">
              <a:rot lat="0" lon="0" rev="3000000"/>
            </a:lightRig>
          </a:scene3d>
          <a:sp3d extrusionH="190500" prstMaterial="matte">
            <a:bevelT w="25400" h="25400"/>
            <a:bevelB w="25400" h="25400"/>
          </a:sp3d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00"/>
              </a:spcAft>
            </a:pPr>
            <a:endParaRPr lang="en-US" sz="2000" dirty="0">
              <a:solidFill>
                <a:srgbClr val="FFFFFF"/>
              </a:solidFill>
              <a:latin typeface="Bebas Neue" panose="020B0506020202020201" pitchFamily="34" charset="0"/>
              <a:cs typeface="Arial" charset="0"/>
            </a:endParaRPr>
          </a:p>
        </p:txBody>
      </p:sp>
      <p:sp>
        <p:nvSpPr>
          <p:cNvPr id="33" name="Freeform 11"/>
          <p:cNvSpPr>
            <a:spLocks noChangeAspect="1"/>
          </p:cNvSpPr>
          <p:nvPr/>
        </p:nvSpPr>
        <p:spPr bwMode="gray">
          <a:xfrm>
            <a:off x="1481393" y="4032869"/>
            <a:ext cx="2686946" cy="1736391"/>
          </a:xfrm>
          <a:custGeom>
            <a:avLst/>
            <a:gdLst/>
            <a:ahLst/>
            <a:cxnLst>
              <a:cxn ang="0">
                <a:pos x="1024" y="99"/>
              </a:cxn>
              <a:cxn ang="0">
                <a:pos x="1041" y="167"/>
              </a:cxn>
              <a:cxn ang="0">
                <a:pos x="1057" y="234"/>
              </a:cxn>
              <a:cxn ang="0">
                <a:pos x="912" y="379"/>
              </a:cxn>
              <a:cxn ang="0">
                <a:pos x="767" y="234"/>
              </a:cxn>
              <a:cxn ang="0">
                <a:pos x="783" y="167"/>
              </a:cxn>
              <a:cxn ang="0">
                <a:pos x="800" y="99"/>
              </a:cxn>
              <a:cxn ang="0">
                <a:pos x="726" y="24"/>
              </a:cxn>
              <a:cxn ang="0">
                <a:pos x="540" y="0"/>
              </a:cxn>
              <a:cxn ang="0">
                <a:pos x="355" y="24"/>
              </a:cxn>
              <a:cxn ang="0">
                <a:pos x="379" y="210"/>
              </a:cxn>
              <a:cxn ang="0">
                <a:pos x="355" y="395"/>
              </a:cxn>
              <a:cxn ang="0">
                <a:pos x="280" y="469"/>
              </a:cxn>
              <a:cxn ang="0">
                <a:pos x="212" y="452"/>
              </a:cxn>
              <a:cxn ang="0">
                <a:pos x="145" y="436"/>
              </a:cxn>
              <a:cxn ang="0">
                <a:pos x="0" y="581"/>
              </a:cxn>
              <a:cxn ang="0">
                <a:pos x="145" y="726"/>
              </a:cxn>
              <a:cxn ang="0">
                <a:pos x="212" y="710"/>
              </a:cxn>
              <a:cxn ang="0">
                <a:pos x="280" y="693"/>
              </a:cxn>
              <a:cxn ang="0">
                <a:pos x="355" y="767"/>
              </a:cxn>
              <a:cxn ang="0">
                <a:pos x="379" y="952"/>
              </a:cxn>
              <a:cxn ang="0">
                <a:pos x="355" y="1138"/>
              </a:cxn>
              <a:cxn ang="0">
                <a:pos x="540" y="1163"/>
              </a:cxn>
              <a:cxn ang="0">
                <a:pos x="726" y="1138"/>
              </a:cxn>
              <a:cxn ang="0">
                <a:pos x="800" y="1063"/>
              </a:cxn>
              <a:cxn ang="0">
                <a:pos x="783" y="995"/>
              </a:cxn>
              <a:cxn ang="0">
                <a:pos x="767" y="928"/>
              </a:cxn>
              <a:cxn ang="0">
                <a:pos x="912" y="783"/>
              </a:cxn>
              <a:cxn ang="0">
                <a:pos x="1057" y="928"/>
              </a:cxn>
              <a:cxn ang="0">
                <a:pos x="1041" y="995"/>
              </a:cxn>
              <a:cxn ang="0">
                <a:pos x="1024" y="1063"/>
              </a:cxn>
              <a:cxn ang="0">
                <a:pos x="1097" y="1138"/>
              </a:cxn>
              <a:cxn ang="0">
                <a:pos x="1283" y="1163"/>
              </a:cxn>
              <a:cxn ang="0">
                <a:pos x="1469" y="1138"/>
              </a:cxn>
              <a:cxn ang="0">
                <a:pos x="1444" y="952"/>
              </a:cxn>
              <a:cxn ang="0">
                <a:pos x="1469" y="767"/>
              </a:cxn>
              <a:cxn ang="0">
                <a:pos x="1544" y="693"/>
              </a:cxn>
              <a:cxn ang="0">
                <a:pos x="1612" y="710"/>
              </a:cxn>
              <a:cxn ang="0">
                <a:pos x="1679" y="726"/>
              </a:cxn>
              <a:cxn ang="0">
                <a:pos x="1824" y="581"/>
              </a:cxn>
              <a:cxn ang="0">
                <a:pos x="1679" y="436"/>
              </a:cxn>
              <a:cxn ang="0">
                <a:pos x="1612" y="452"/>
              </a:cxn>
              <a:cxn ang="0">
                <a:pos x="1544" y="469"/>
              </a:cxn>
              <a:cxn ang="0">
                <a:pos x="1469" y="395"/>
              </a:cxn>
              <a:cxn ang="0">
                <a:pos x="1444" y="210"/>
              </a:cxn>
              <a:cxn ang="0">
                <a:pos x="1469" y="24"/>
              </a:cxn>
              <a:cxn ang="0">
                <a:pos x="1283" y="0"/>
              </a:cxn>
              <a:cxn ang="0">
                <a:pos x="1097" y="24"/>
              </a:cxn>
              <a:cxn ang="0">
                <a:pos x="1024" y="99"/>
              </a:cxn>
            </a:cxnLst>
            <a:rect l="0" t="0" r="r" b="b"/>
            <a:pathLst>
              <a:path w="1824" h="1163">
                <a:moveTo>
                  <a:pt x="1024" y="99"/>
                </a:moveTo>
                <a:cubicBezTo>
                  <a:pt x="1019" y="126"/>
                  <a:pt x="1034" y="156"/>
                  <a:pt x="1041" y="167"/>
                </a:cubicBezTo>
                <a:cubicBezTo>
                  <a:pt x="1051" y="187"/>
                  <a:pt x="1057" y="210"/>
                  <a:pt x="1057" y="234"/>
                </a:cubicBezTo>
                <a:cubicBezTo>
                  <a:pt x="1057" y="314"/>
                  <a:pt x="992" y="379"/>
                  <a:pt x="912" y="379"/>
                </a:cubicBezTo>
                <a:cubicBezTo>
                  <a:pt x="832" y="379"/>
                  <a:pt x="767" y="314"/>
                  <a:pt x="767" y="234"/>
                </a:cubicBezTo>
                <a:cubicBezTo>
                  <a:pt x="767" y="210"/>
                  <a:pt x="773" y="187"/>
                  <a:pt x="783" y="167"/>
                </a:cubicBezTo>
                <a:cubicBezTo>
                  <a:pt x="789" y="156"/>
                  <a:pt x="805" y="126"/>
                  <a:pt x="800" y="99"/>
                </a:cubicBezTo>
                <a:cubicBezTo>
                  <a:pt x="797" y="84"/>
                  <a:pt x="777" y="39"/>
                  <a:pt x="726" y="24"/>
                </a:cubicBezTo>
                <a:cubicBezTo>
                  <a:pt x="726" y="24"/>
                  <a:pt x="643" y="0"/>
                  <a:pt x="540" y="0"/>
                </a:cubicBezTo>
                <a:cubicBezTo>
                  <a:pt x="438" y="0"/>
                  <a:pt x="355" y="24"/>
                  <a:pt x="355" y="24"/>
                </a:cubicBezTo>
                <a:cubicBezTo>
                  <a:pt x="355" y="24"/>
                  <a:pt x="379" y="107"/>
                  <a:pt x="379" y="210"/>
                </a:cubicBezTo>
                <a:cubicBezTo>
                  <a:pt x="379" y="312"/>
                  <a:pt x="355" y="395"/>
                  <a:pt x="355" y="395"/>
                </a:cubicBezTo>
                <a:cubicBezTo>
                  <a:pt x="340" y="446"/>
                  <a:pt x="295" y="466"/>
                  <a:pt x="280" y="469"/>
                </a:cubicBezTo>
                <a:cubicBezTo>
                  <a:pt x="253" y="474"/>
                  <a:pt x="223" y="459"/>
                  <a:pt x="212" y="452"/>
                </a:cubicBezTo>
                <a:cubicBezTo>
                  <a:pt x="192" y="442"/>
                  <a:pt x="168" y="436"/>
                  <a:pt x="145" y="436"/>
                </a:cubicBezTo>
                <a:cubicBezTo>
                  <a:pt x="65" y="436"/>
                  <a:pt x="0" y="501"/>
                  <a:pt x="0" y="581"/>
                </a:cubicBezTo>
                <a:cubicBezTo>
                  <a:pt x="0" y="661"/>
                  <a:pt x="65" y="726"/>
                  <a:pt x="145" y="726"/>
                </a:cubicBezTo>
                <a:cubicBezTo>
                  <a:pt x="168" y="726"/>
                  <a:pt x="192" y="720"/>
                  <a:pt x="212" y="710"/>
                </a:cubicBezTo>
                <a:cubicBezTo>
                  <a:pt x="223" y="704"/>
                  <a:pt x="253" y="688"/>
                  <a:pt x="280" y="693"/>
                </a:cubicBezTo>
                <a:cubicBezTo>
                  <a:pt x="295" y="696"/>
                  <a:pt x="340" y="716"/>
                  <a:pt x="355" y="767"/>
                </a:cubicBezTo>
                <a:cubicBezTo>
                  <a:pt x="355" y="767"/>
                  <a:pt x="379" y="850"/>
                  <a:pt x="379" y="952"/>
                </a:cubicBezTo>
                <a:cubicBezTo>
                  <a:pt x="379" y="1055"/>
                  <a:pt x="355" y="1138"/>
                  <a:pt x="355" y="1138"/>
                </a:cubicBezTo>
                <a:cubicBezTo>
                  <a:pt x="355" y="1138"/>
                  <a:pt x="438" y="1163"/>
                  <a:pt x="540" y="1163"/>
                </a:cubicBezTo>
                <a:cubicBezTo>
                  <a:pt x="643" y="1163"/>
                  <a:pt x="726" y="1138"/>
                  <a:pt x="726" y="1138"/>
                </a:cubicBezTo>
                <a:cubicBezTo>
                  <a:pt x="777" y="1123"/>
                  <a:pt x="797" y="1079"/>
                  <a:pt x="800" y="1063"/>
                </a:cubicBezTo>
                <a:cubicBezTo>
                  <a:pt x="805" y="1036"/>
                  <a:pt x="789" y="1006"/>
                  <a:pt x="783" y="995"/>
                </a:cubicBezTo>
                <a:cubicBezTo>
                  <a:pt x="773" y="975"/>
                  <a:pt x="767" y="952"/>
                  <a:pt x="767" y="928"/>
                </a:cubicBezTo>
                <a:cubicBezTo>
                  <a:pt x="767" y="848"/>
                  <a:pt x="832" y="783"/>
                  <a:pt x="912" y="783"/>
                </a:cubicBezTo>
                <a:cubicBezTo>
                  <a:pt x="992" y="783"/>
                  <a:pt x="1057" y="848"/>
                  <a:pt x="1057" y="928"/>
                </a:cubicBezTo>
                <a:cubicBezTo>
                  <a:pt x="1057" y="952"/>
                  <a:pt x="1051" y="975"/>
                  <a:pt x="1041" y="995"/>
                </a:cubicBezTo>
                <a:cubicBezTo>
                  <a:pt x="1034" y="1006"/>
                  <a:pt x="1019" y="1036"/>
                  <a:pt x="1024" y="1063"/>
                </a:cubicBezTo>
                <a:cubicBezTo>
                  <a:pt x="1027" y="1079"/>
                  <a:pt x="1047" y="1123"/>
                  <a:pt x="1097" y="1138"/>
                </a:cubicBezTo>
                <a:cubicBezTo>
                  <a:pt x="1097" y="1138"/>
                  <a:pt x="1181" y="1163"/>
                  <a:pt x="1283" y="1163"/>
                </a:cubicBezTo>
                <a:cubicBezTo>
                  <a:pt x="1386" y="1163"/>
                  <a:pt x="1469" y="1138"/>
                  <a:pt x="1469" y="1138"/>
                </a:cubicBezTo>
                <a:cubicBezTo>
                  <a:pt x="1469" y="1138"/>
                  <a:pt x="1444" y="1055"/>
                  <a:pt x="1444" y="952"/>
                </a:cubicBezTo>
                <a:cubicBezTo>
                  <a:pt x="1444" y="850"/>
                  <a:pt x="1469" y="767"/>
                  <a:pt x="1469" y="767"/>
                </a:cubicBezTo>
                <a:cubicBezTo>
                  <a:pt x="1484" y="716"/>
                  <a:pt x="1528" y="696"/>
                  <a:pt x="1544" y="693"/>
                </a:cubicBezTo>
                <a:cubicBezTo>
                  <a:pt x="1571" y="688"/>
                  <a:pt x="1601" y="704"/>
                  <a:pt x="1612" y="710"/>
                </a:cubicBezTo>
                <a:cubicBezTo>
                  <a:pt x="1632" y="720"/>
                  <a:pt x="1655" y="726"/>
                  <a:pt x="1679" y="726"/>
                </a:cubicBezTo>
                <a:cubicBezTo>
                  <a:pt x="1759" y="726"/>
                  <a:pt x="1824" y="661"/>
                  <a:pt x="1824" y="581"/>
                </a:cubicBezTo>
                <a:cubicBezTo>
                  <a:pt x="1824" y="501"/>
                  <a:pt x="1759" y="436"/>
                  <a:pt x="1679" y="436"/>
                </a:cubicBezTo>
                <a:cubicBezTo>
                  <a:pt x="1655" y="436"/>
                  <a:pt x="1632" y="442"/>
                  <a:pt x="1612" y="452"/>
                </a:cubicBezTo>
                <a:cubicBezTo>
                  <a:pt x="1601" y="459"/>
                  <a:pt x="1571" y="474"/>
                  <a:pt x="1544" y="469"/>
                </a:cubicBezTo>
                <a:cubicBezTo>
                  <a:pt x="1528" y="466"/>
                  <a:pt x="1484" y="446"/>
                  <a:pt x="1469" y="395"/>
                </a:cubicBezTo>
                <a:cubicBezTo>
                  <a:pt x="1469" y="395"/>
                  <a:pt x="1444" y="312"/>
                  <a:pt x="1444" y="210"/>
                </a:cubicBezTo>
                <a:cubicBezTo>
                  <a:pt x="1444" y="107"/>
                  <a:pt x="1469" y="24"/>
                  <a:pt x="1469" y="24"/>
                </a:cubicBezTo>
                <a:cubicBezTo>
                  <a:pt x="1469" y="24"/>
                  <a:pt x="1386" y="0"/>
                  <a:pt x="1283" y="0"/>
                </a:cubicBezTo>
                <a:cubicBezTo>
                  <a:pt x="1181" y="0"/>
                  <a:pt x="1097" y="24"/>
                  <a:pt x="1097" y="24"/>
                </a:cubicBezTo>
                <a:cubicBezTo>
                  <a:pt x="1047" y="39"/>
                  <a:pt x="1027" y="84"/>
                  <a:pt x="1024" y="99"/>
                </a:cubicBezTo>
                <a:close/>
              </a:path>
            </a:pathLst>
          </a:custGeom>
          <a:solidFill>
            <a:srgbClr val="005288"/>
          </a:solidFill>
          <a:ln w="9" cap="flat">
            <a:noFill/>
            <a:prstDash val="solid"/>
            <a:miter lim="800000"/>
            <a:headEnd/>
            <a:tailEnd/>
          </a:ln>
          <a:scene3d>
            <a:camera prst="perspectiveContrastingLeftFacing">
              <a:rot lat="886624" lon="1683432" rev="21594000"/>
            </a:camera>
            <a:lightRig rig="soft" dir="t">
              <a:rot lat="0" lon="0" rev="3000000"/>
            </a:lightRig>
          </a:scene3d>
          <a:sp3d extrusionH="190500" prstMaterial="matte">
            <a:bevelT w="25400" h="25400"/>
            <a:bevelB w="25400" h="25400"/>
          </a:sp3d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3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7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1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00"/>
              </a:spcAft>
            </a:pPr>
            <a:endParaRPr lang="en-US" sz="2000" dirty="0">
              <a:solidFill>
                <a:srgbClr val="FFFFFF"/>
              </a:solidFill>
              <a:latin typeface="Bebas Neue" panose="020B0506020202020201" pitchFamily="34" charset="0"/>
              <a:cs typeface="Arial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588774" y="5553236"/>
            <a:ext cx="1784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Infrastructur</a:t>
            </a:r>
            <a:endParaRPr lang="en-GB" sz="16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OCT/2022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4963252" y="2160439"/>
            <a:ext cx="251087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Email Notifications</a:t>
            </a:r>
          </a:p>
          <a:p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April/2023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25957" y="3789040"/>
            <a:ext cx="2205747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</a:t>
            </a:r>
          </a:p>
          <a:p>
            <a:pPr algn="r"/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Feb/2023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7879576" y="2960948"/>
            <a:ext cx="339488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Push Notification</a:t>
            </a:r>
          </a:p>
          <a:p>
            <a:pPr algn="r"/>
            <a:r>
              <a:rPr lang="en-GB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Apex 23.1 ? /2023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de-DE" dirty="0"/>
          </a:p>
        </p:txBody>
      </p:sp>
      <p:sp>
        <p:nvSpPr>
          <p:cNvPr id="39" name="Line 50"/>
          <p:cNvSpPr>
            <a:spLocks noChangeShapeType="1"/>
          </p:cNvSpPr>
          <p:nvPr/>
        </p:nvSpPr>
        <p:spPr bwMode="gray">
          <a:xfrm flipH="1">
            <a:off x="2803012" y="3579714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0" name="Line 50"/>
          <p:cNvSpPr>
            <a:spLocks noChangeShapeType="1"/>
          </p:cNvSpPr>
          <p:nvPr/>
        </p:nvSpPr>
        <p:spPr bwMode="gray">
          <a:xfrm flipH="1">
            <a:off x="2896560" y="6061067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1" name="Line 50"/>
          <p:cNvSpPr>
            <a:spLocks noChangeShapeType="1"/>
          </p:cNvSpPr>
          <p:nvPr/>
        </p:nvSpPr>
        <p:spPr bwMode="gray">
          <a:xfrm flipH="1">
            <a:off x="5055076" y="2887489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2" name="Line 50"/>
          <p:cNvSpPr>
            <a:spLocks noChangeShapeType="1"/>
          </p:cNvSpPr>
          <p:nvPr/>
        </p:nvSpPr>
        <p:spPr bwMode="gray">
          <a:xfrm flipH="1">
            <a:off x="4100635" y="5448999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3" name="Line 50"/>
          <p:cNvSpPr>
            <a:spLocks noChangeShapeType="1"/>
          </p:cNvSpPr>
          <p:nvPr/>
        </p:nvSpPr>
        <p:spPr bwMode="gray">
          <a:xfrm flipH="1">
            <a:off x="6822614" y="4433654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4" name="Line 50"/>
          <p:cNvSpPr>
            <a:spLocks noChangeShapeType="1"/>
          </p:cNvSpPr>
          <p:nvPr/>
        </p:nvSpPr>
        <p:spPr bwMode="gray">
          <a:xfrm flipH="1">
            <a:off x="7925487" y="3452056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5" name="Line 50"/>
          <p:cNvSpPr>
            <a:spLocks noChangeShapeType="1"/>
          </p:cNvSpPr>
          <p:nvPr/>
        </p:nvSpPr>
        <p:spPr bwMode="gray">
          <a:xfrm flipH="1">
            <a:off x="8257574" y="2859634"/>
            <a:ext cx="211392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633609" y="921726"/>
            <a:ext cx="10924782" cy="64075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009B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›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5D686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›"/>
              <a:defRPr sz="1400" i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6200" b="1" dirty="0">
                <a:solidFill>
                  <a:srgbClr val="003B58"/>
                </a:solidFill>
              </a:rPr>
              <a:t>Zeitverlauf</a:t>
            </a:r>
            <a:endParaRPr lang="de-DE" dirty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76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0"/>
          <p:cNvSpPr>
            <a:spLocks noChangeArrowheads="1"/>
          </p:cNvSpPr>
          <p:nvPr/>
        </p:nvSpPr>
        <p:spPr bwMode="auto">
          <a:xfrm flipH="1">
            <a:off x="9492854" y="-2"/>
            <a:ext cx="2685339" cy="6858001"/>
          </a:xfrm>
          <a:prstGeom prst="rect">
            <a:avLst/>
          </a:prstGeom>
          <a:solidFill>
            <a:srgbClr val="09B9B5"/>
          </a:solidFill>
          <a:ln>
            <a:noFill/>
          </a:ln>
        </p:spPr>
        <p:txBody>
          <a:bodyPr vert="horz" wrap="square" lIns="68573" tIns="34286" rIns="68573" bIns="34286" numCol="1" anchor="t" anchorCtr="0" compatLnSpc="1">
            <a:prstTxWarp prst="textNoShape">
              <a:avLst/>
            </a:prstTxWarp>
          </a:bodyPr>
          <a:lstStyle/>
          <a:p>
            <a:endParaRPr lang="de-DE" sz="135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399059" y="6356349"/>
            <a:ext cx="1676366" cy="365125"/>
          </a:xfrm>
        </p:spPr>
        <p:txBody>
          <a:bodyPr/>
          <a:lstStyle/>
          <a:p>
            <a:r>
              <a:rPr lang="de-A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www.sphinx.at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38</a:t>
            </a:fld>
            <a:endParaRPr lang="de-AT"/>
          </a:p>
        </p:txBody>
      </p:sp>
      <p:sp>
        <p:nvSpPr>
          <p:cNvPr id="10" name="Rechteck 9"/>
          <p:cNvSpPr/>
          <p:nvPr/>
        </p:nvSpPr>
        <p:spPr bwMode="gray">
          <a:xfrm>
            <a:off x="3432163" y="3157216"/>
            <a:ext cx="1037785" cy="3381695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19188035" lon="19196580" rev="2724996"/>
              </a:camera>
              <a:lightRig rig="threePt" dir="t"/>
            </a:scene3d>
            <a:sp3d extrusionH="381000">
              <a:bevelT w="25400" h="25400"/>
            </a:sp3d>
          </a:bodyPr>
          <a:lstStyle/>
          <a:p>
            <a:pPr algn="ctr"/>
            <a:r>
              <a:rPr lang="de-DE" sz="21525" b="1" dirty="0">
                <a:ln w="12700">
                  <a:noFill/>
                  <a:prstDash val="solid"/>
                </a:ln>
                <a:solidFill>
                  <a:srgbClr val="E6E6E6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1" name="Rechteck 10"/>
          <p:cNvSpPr/>
          <p:nvPr/>
        </p:nvSpPr>
        <p:spPr bwMode="gray">
          <a:xfrm>
            <a:off x="7095165" y="2437709"/>
            <a:ext cx="887102" cy="2827697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3216920" lon="18441394" rev="6897346"/>
              </a:camera>
              <a:lightRig rig="threePt" dir="t"/>
            </a:scene3d>
            <a:sp3d extrusionH="285750">
              <a:bevelT w="25400" h="25400"/>
            </a:sp3d>
          </a:bodyPr>
          <a:lstStyle/>
          <a:p>
            <a:pPr algn="ctr"/>
            <a:r>
              <a:rPr lang="de-DE" sz="17925" b="1" dirty="0">
                <a:ln w="12700">
                  <a:noFill/>
                  <a:prstDash val="solid"/>
                </a:ln>
                <a:solidFill>
                  <a:srgbClr val="E6E6E6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2" name="Rechteck 11"/>
          <p:cNvSpPr/>
          <p:nvPr/>
        </p:nvSpPr>
        <p:spPr bwMode="gray">
          <a:xfrm>
            <a:off x="1730582" y="2105906"/>
            <a:ext cx="762068" cy="2366032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20289142" lon="17477284" rev="5199779"/>
              </a:camera>
              <a:lightRig rig="threePt" dir="t"/>
            </a:scene3d>
            <a:sp3d extrusionH="285750">
              <a:bevelT w="25400" h="25400"/>
            </a:sp3d>
          </a:bodyPr>
          <a:lstStyle/>
          <a:p>
            <a:pPr algn="ctr"/>
            <a:r>
              <a:rPr lang="de-DE" sz="14925" b="1" dirty="0">
                <a:ln w="12700">
                  <a:noFill/>
                  <a:prstDash val="solid"/>
                </a:ln>
                <a:solidFill>
                  <a:srgbClr val="E6E6E6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3" name="Rechteck 12"/>
          <p:cNvSpPr/>
          <p:nvPr/>
        </p:nvSpPr>
        <p:spPr bwMode="gray">
          <a:xfrm>
            <a:off x="6603439" y="1767005"/>
            <a:ext cx="571310" cy="166199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785949" lon="17359409" rev="5509202"/>
              </a:camera>
              <a:lightRig rig="threePt" dir="t"/>
            </a:scene3d>
            <a:sp3d extrusionH="215900">
              <a:bevelT w="25400" h="25400"/>
            </a:sp3d>
          </a:bodyPr>
          <a:lstStyle/>
          <a:p>
            <a:pPr algn="ctr"/>
            <a:r>
              <a:rPr lang="de-DE" sz="10350" b="1" dirty="0">
                <a:ln w="12700">
                  <a:noFill/>
                  <a:prstDash val="solid"/>
                </a:ln>
                <a:solidFill>
                  <a:srgbClr val="FFFFFF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4" name="Rechteck 13"/>
          <p:cNvSpPr/>
          <p:nvPr/>
        </p:nvSpPr>
        <p:spPr bwMode="gray">
          <a:xfrm>
            <a:off x="3287121" y="1606712"/>
            <a:ext cx="571310" cy="166199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17670334" lon="3279169" rev="18116806"/>
              </a:camera>
              <a:lightRig rig="threePt" dir="t">
                <a:rot lat="0" lon="0" rev="13200000"/>
              </a:lightRig>
            </a:scene3d>
            <a:sp3d extrusionH="190500">
              <a:bevelT w="25400" h="25400"/>
            </a:sp3d>
          </a:bodyPr>
          <a:lstStyle/>
          <a:p>
            <a:pPr algn="ctr"/>
            <a:r>
              <a:rPr lang="de-DE" sz="10350" b="1" dirty="0">
                <a:ln w="12700">
                  <a:noFill/>
                  <a:prstDash val="solid"/>
                </a:ln>
                <a:solidFill>
                  <a:srgbClr val="E6E6E6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5" name="Rechteck 14"/>
          <p:cNvSpPr/>
          <p:nvPr/>
        </p:nvSpPr>
        <p:spPr bwMode="gray">
          <a:xfrm>
            <a:off x="1175236" y="1537895"/>
            <a:ext cx="499176" cy="139653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20420090" lon="16780881" rev="5266741"/>
              </a:camera>
              <a:lightRig rig="threePt" dir="t"/>
            </a:scene3d>
            <a:sp3d extrusionH="158750">
              <a:bevelT w="25400" h="25400"/>
            </a:sp3d>
          </a:bodyPr>
          <a:lstStyle/>
          <a:p>
            <a:pPr algn="ctr"/>
            <a:r>
              <a:rPr lang="de-DE" sz="8625" b="1" dirty="0">
                <a:ln w="12700">
                  <a:noFill/>
                  <a:prstDash val="solid"/>
                </a:ln>
                <a:solidFill>
                  <a:srgbClr val="FFFFFF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 bwMode="gray">
          <a:xfrm>
            <a:off x="5492746" y="1140074"/>
            <a:ext cx="499176" cy="139653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  <a:scene3d>
              <a:camera prst="perspectiveRelaxed">
                <a:rot lat="4268736" lon="3311397" rev="14011558"/>
              </a:camera>
              <a:lightRig rig="threePt" dir="t">
                <a:rot lat="0" lon="0" rev="7800000"/>
              </a:lightRig>
            </a:scene3d>
            <a:sp3d extrusionH="158750">
              <a:bevelT w="25400" h="25400"/>
            </a:sp3d>
          </a:bodyPr>
          <a:lstStyle/>
          <a:p>
            <a:pPr algn="ctr"/>
            <a:r>
              <a:rPr lang="de-DE" sz="8625" b="1" dirty="0">
                <a:ln w="12700">
                  <a:noFill/>
                  <a:prstDash val="solid"/>
                </a:ln>
                <a:solidFill>
                  <a:srgbClr val="E6E6E6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4618211" y="2236163"/>
            <a:ext cx="781867" cy="2727802"/>
          </a:xfrm>
          <a:scene3d>
            <a:camera prst="orthographicFront"/>
            <a:lightRig rig="threePt" dir="t"/>
          </a:scene3d>
          <a:sp3d prstMaterial="dkEdge">
            <a:bevelT/>
          </a:sp3d>
        </p:spPr>
        <p:txBody>
          <a:bodyPr>
            <a:noAutofit/>
          </a:bodyPr>
          <a:lstStyle/>
          <a:p>
            <a:pPr algn="ctr"/>
            <a:r>
              <a:rPr lang="de-AT" sz="14925" b="1" dirty="0">
                <a:ln w="12700">
                  <a:noFill/>
                  <a:prstDash val="solid"/>
                </a:ln>
                <a:solidFill>
                  <a:srgbClr val="00375B"/>
                </a:solidFill>
                <a:effectLst>
                  <a:outerShdw blurRad="215900" dist="12700" dir="2700000" algn="tl" rotWithShape="0">
                    <a:prstClr val="black">
                      <a:alpha val="70000"/>
                    </a:prstClr>
                  </a:outerShdw>
                </a:effectLst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19" name="Inhaltsplatzhalter 1"/>
          <p:cNvSpPr txBox="1">
            <a:spLocks/>
          </p:cNvSpPr>
          <p:nvPr/>
        </p:nvSpPr>
        <p:spPr bwMode="white">
          <a:xfrm>
            <a:off x="9681729" y="2601750"/>
            <a:ext cx="2371464" cy="3646000"/>
          </a:xfrm>
          <a:prstGeom prst="rect">
            <a:avLst/>
          </a:prstGeom>
          <a:solidFill>
            <a:srgbClr val="09B9B5"/>
          </a:solidFill>
        </p:spPr>
        <p:txBody>
          <a:bodyPr vert="horz" lIns="8100" tIns="0" rIns="0" bIns="0" rtlCol="0">
            <a:noAutofit/>
          </a:bodyPr>
          <a:lstStyle>
            <a:lvl1pPr marL="273050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b="1" noProof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Ing. Thomas Lieber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thomas.lieber@sphinx.at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0664/5183529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+43 1 599 31-0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sphinx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Aspernbrückengasse 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1020 Wien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……………………….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www.sphinx.at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Gleichschenkliges Dreieck 20"/>
          <p:cNvSpPr/>
          <p:nvPr/>
        </p:nvSpPr>
        <p:spPr bwMode="auto">
          <a:xfrm rot="16200000">
            <a:off x="9203506" y="1932512"/>
            <a:ext cx="407663" cy="199638"/>
          </a:xfrm>
          <a:prstGeom prst="triangle">
            <a:avLst/>
          </a:prstGeom>
          <a:solidFill>
            <a:srgbClr val="09B9B5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17" y="250038"/>
            <a:ext cx="2132258" cy="881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EA473E-08E4-43EC-8675-59137D1D6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9" y="-491639"/>
            <a:ext cx="2047033" cy="27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8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E87025-AA0D-4E8D-B933-2261DB66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C1E97A-6708-4E88-8CB6-1A6568BFA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DD20A25D-433E-4EFA-9DEF-0B64742503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015" y="116203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Ausgangslage Statistiken der Herstellerapp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E9881B1-1C88-49B8-9681-361253D4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4" y="1547068"/>
            <a:ext cx="2507403" cy="48092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D02F65D-B453-4541-A4A8-33ACE64C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40" y="2484617"/>
            <a:ext cx="1943418" cy="38717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106AD2D-D78C-4AD1-A242-7F3BB9866338}"/>
              </a:ext>
            </a:extLst>
          </p:cNvPr>
          <p:cNvSpPr txBox="1"/>
          <p:nvPr/>
        </p:nvSpPr>
        <p:spPr>
          <a:xfrm>
            <a:off x="484874" y="1104790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Starte APP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6CC6EE-AB89-41F4-8892-9C1C9D68511D}"/>
              </a:ext>
            </a:extLst>
          </p:cNvPr>
          <p:cNvSpPr txBox="1"/>
          <p:nvPr/>
        </p:nvSpPr>
        <p:spPr>
          <a:xfrm>
            <a:off x="3640765" y="1557920"/>
            <a:ext cx="1863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3 Clicks um </a:t>
            </a:r>
            <a:br>
              <a:rPr lang="de-AT" dirty="0"/>
            </a:br>
            <a:r>
              <a:rPr lang="de-AT" dirty="0"/>
              <a:t>Tageweise zahlen </a:t>
            </a:r>
          </a:p>
          <a:p>
            <a:r>
              <a:rPr lang="de-AT" dirty="0"/>
              <a:t>abzulesen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1E1B94-C886-433B-A942-33E448120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05" y="2162893"/>
            <a:ext cx="2368045" cy="432578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EC87B1-2FB8-42B2-8F92-418B90764A73}"/>
              </a:ext>
            </a:extLst>
          </p:cNvPr>
          <p:cNvSpPr txBox="1"/>
          <p:nvPr/>
        </p:nvSpPr>
        <p:spPr>
          <a:xfrm>
            <a:off x="6659905" y="1234754"/>
            <a:ext cx="2328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4 Clicks um </a:t>
            </a:r>
            <a:br>
              <a:rPr lang="de-AT" dirty="0"/>
            </a:br>
            <a:r>
              <a:rPr lang="de-AT" dirty="0"/>
              <a:t>Verbräuche aggregiert </a:t>
            </a:r>
          </a:p>
          <a:p>
            <a:r>
              <a:rPr lang="de-AT" dirty="0"/>
              <a:t>abzulesen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9B6279-0503-48CB-BE70-9ED681FA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573" y="2146584"/>
            <a:ext cx="2538553" cy="209398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DDBBDA1-B7F2-4480-98CB-C52B0AD29E7A}"/>
              </a:ext>
            </a:extLst>
          </p:cNvPr>
          <p:cNvSpPr txBox="1"/>
          <p:nvPr/>
        </p:nvSpPr>
        <p:spPr>
          <a:xfrm>
            <a:off x="9168573" y="1234754"/>
            <a:ext cx="182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Aussagekräftigste</a:t>
            </a:r>
          </a:p>
          <a:p>
            <a:r>
              <a:rPr lang="de-AT" dirty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03926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E87025-AA0D-4E8D-B933-2261DB66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C1E97A-6708-4E88-8CB6-1A6568BFA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DD20A25D-433E-4EFA-9DEF-0B64742503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015" y="116203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Ausgangslage Fernbedienung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E9881B1-1C88-49B8-9681-361253D4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4" y="1547068"/>
            <a:ext cx="2507403" cy="48092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106AD2D-D78C-4AD1-A242-7F3BB9866338}"/>
              </a:ext>
            </a:extLst>
          </p:cNvPr>
          <p:cNvSpPr txBox="1"/>
          <p:nvPr/>
        </p:nvSpPr>
        <p:spPr>
          <a:xfrm>
            <a:off x="484874" y="1104790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Starte APP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2F64B4-41A1-4918-A115-47397B7AB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321" y="1456571"/>
            <a:ext cx="2589174" cy="38330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3D8E20-F640-48E9-8877-BA703412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438" y="1366711"/>
            <a:ext cx="2589174" cy="401055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73FA908E-DAE9-446F-A6C9-8C61DC5A34BC}"/>
              </a:ext>
            </a:extLst>
          </p:cNvPr>
          <p:cNvSpPr/>
          <p:nvPr/>
        </p:nvSpPr>
        <p:spPr>
          <a:xfrm>
            <a:off x="5719228" y="4701800"/>
            <a:ext cx="2478634" cy="4257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67A1583-4477-4172-B7E1-B4F6F89E79A3}"/>
              </a:ext>
            </a:extLst>
          </p:cNvPr>
          <p:cNvSpPr txBox="1"/>
          <p:nvPr/>
        </p:nvSpPr>
        <p:spPr>
          <a:xfrm>
            <a:off x="5801438" y="5594109"/>
            <a:ext cx="22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Nur wenn angesteckt!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E87A755-D824-4A8F-A341-FBE4A4AEDA5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6925817" y="5127585"/>
            <a:ext cx="32728" cy="466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261DCFA4-EE06-41AB-9DBB-372C24582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822" y="1990250"/>
            <a:ext cx="2743199" cy="39229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9BBBE-65CD-42F4-B268-1F2E1B76A947}"/>
              </a:ext>
            </a:extLst>
          </p:cNvPr>
          <p:cNvSpPr txBox="1"/>
          <p:nvPr/>
        </p:nvSpPr>
        <p:spPr>
          <a:xfrm>
            <a:off x="8717546" y="1150956"/>
            <a:ext cx="206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3 Clicks um </a:t>
            </a:r>
            <a:br>
              <a:rPr lang="de-AT" dirty="0"/>
            </a:br>
            <a:r>
              <a:rPr lang="de-AT" dirty="0"/>
              <a:t>Ladelimits zu setzen</a:t>
            </a:r>
          </a:p>
        </p:txBody>
      </p:sp>
    </p:spTree>
    <p:extLst>
      <p:ext uri="{BB962C8B-B14F-4D97-AF65-F5344CB8AC3E}">
        <p14:creationId xmlns:p14="http://schemas.microsoft.com/office/powerpoint/2010/main" val="176576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E87025-AA0D-4E8D-B933-2261DB66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C1E97A-6708-4E88-8CB6-1A6568BFA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DD20A25D-433E-4EFA-9DEF-0B64742503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015" y="116203"/>
            <a:ext cx="8061637" cy="716757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62000" tIns="81000" rIns="108000" bIns="54000" anchor="ctr"/>
          <a:lstStyle/>
          <a:p>
            <a:pPr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</a:pPr>
            <a:r>
              <a:rPr lang="de-DE" altLang="de-DE" sz="1600" b="1" noProof="1">
                <a:solidFill>
                  <a:srgbClr val="003B5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Alternativen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8A7F62-800E-4A7C-9F7B-63BEEB63B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5" y="956251"/>
            <a:ext cx="4555736" cy="540009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2B8349C-5961-4E8F-8BB4-558E29374DFA}"/>
              </a:ext>
            </a:extLst>
          </p:cNvPr>
          <p:cNvSpPr txBox="1"/>
          <p:nvPr/>
        </p:nvSpPr>
        <p:spPr>
          <a:xfrm>
            <a:off x="5428527" y="1365813"/>
            <a:ext cx="5622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Ende 2022 war </a:t>
            </a:r>
            <a:r>
              <a:rPr lang="de-AT" dirty="0" err="1"/>
              <a:t>Tronity</a:t>
            </a:r>
            <a:r>
              <a:rPr lang="de-AT" dirty="0"/>
              <a:t> noch sehr rudimentär, mittlerweile</a:t>
            </a:r>
          </a:p>
          <a:p>
            <a:r>
              <a:rPr lang="de-AT" dirty="0"/>
              <a:t>wurde diese App weiterentwickelt und ist für mehrere</a:t>
            </a:r>
          </a:p>
          <a:p>
            <a:r>
              <a:rPr lang="de-AT" dirty="0"/>
              <a:t>Hersteller verfügbar.</a:t>
            </a:r>
            <a:br>
              <a:rPr lang="de-AT" dirty="0"/>
            </a:br>
            <a:br>
              <a:rPr lang="de-AT" dirty="0"/>
            </a:br>
            <a:r>
              <a:rPr lang="de-AT" dirty="0"/>
              <a:t>Sie bietet aber keine Fernsteuerfunktionen.</a:t>
            </a:r>
          </a:p>
        </p:txBody>
      </p:sp>
    </p:spTree>
    <p:extLst>
      <p:ext uri="{BB962C8B-B14F-4D97-AF65-F5344CB8AC3E}">
        <p14:creationId xmlns:p14="http://schemas.microsoft.com/office/powerpoint/2010/main" val="203121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603689" y="3070621"/>
            <a:ext cx="8395498" cy="716757"/>
            <a:chOff x="328613" y="2433638"/>
            <a:chExt cx="11536987" cy="723900"/>
          </a:xfrm>
        </p:grpSpPr>
        <p:sp>
          <p:nvSpPr>
            <p:cNvPr id="18" name="Rectangle 8"/>
            <p:cNvSpPr>
              <a:spLocks noChangeArrowheads="1"/>
            </p:cNvSpPr>
            <p:nvPr/>
          </p:nvSpPr>
          <p:spPr bwMode="gray">
            <a:xfrm>
              <a:off x="328613" y="2433638"/>
              <a:ext cx="463550" cy="723900"/>
            </a:xfrm>
            <a:prstGeom prst="rect">
              <a:avLst/>
            </a:prstGeom>
            <a:solidFill>
              <a:srgbClr val="EC6608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FFFFFF"/>
                  </a:solidFill>
                  <a:effectLst>
                    <a:outerShdw blurRad="190500" algn="ctr" rotWithShape="0">
                      <a:prstClr val="black">
                        <a:alpha val="50000"/>
                      </a:prstClr>
                    </a:outerShdw>
                  </a:effectLst>
                  <a:cs typeface="Arial" charset="0"/>
                </a:rPr>
                <a:t>2</a:t>
              </a:r>
              <a:endParaRPr lang="de-DE" altLang="de-DE" sz="1350" b="1" noProof="1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gray">
            <a:xfrm>
              <a:off x="787400" y="2433638"/>
              <a:ext cx="11078200" cy="7239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</a:p>
          </p:txBody>
        </p:sp>
      </p:grp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de-A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0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AF2F56-F579-4850-A2AF-6CF09580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8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202AAA-6D4A-40C8-A9F8-579A19DE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54" y="1211253"/>
            <a:ext cx="6897143" cy="259349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783AD87-A04F-49E3-9C69-41DE374B5A18}"/>
              </a:ext>
            </a:extLst>
          </p:cNvPr>
          <p:cNvGrpSpPr/>
          <p:nvPr/>
        </p:nvGrpSpPr>
        <p:grpSpPr>
          <a:xfrm>
            <a:off x="411829" y="369302"/>
            <a:ext cx="8395498" cy="716757"/>
            <a:chOff x="1946311" y="2616748"/>
            <a:chExt cx="8395498" cy="716757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C11FF6F-2DDC-42F4-B523-F4C00C209C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A</a:t>
              </a: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85236CC4-1362-4B84-8F2C-0A4A418487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Oracle Cloud Infrastructure Free-Tier 21c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48444B4-48D0-4B7B-A5DE-5F655CDEA2B4}"/>
              </a:ext>
            </a:extLst>
          </p:cNvPr>
          <p:cNvSpPr txBox="1"/>
          <p:nvPr/>
        </p:nvSpPr>
        <p:spPr>
          <a:xfrm>
            <a:off x="7521148" y="1681084"/>
            <a:ext cx="4116833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Eine kleine Linux VM</a:t>
            </a:r>
          </a:p>
          <a:p>
            <a:r>
              <a:rPr lang="de-AT" sz="1200" dirty="0">
                <a:latin typeface="Verdana" panose="020B0604030504040204" pitchFamily="34" charset="0"/>
                <a:ea typeface="Verdana" panose="020B0604030504040204" pitchFamily="34" charset="0"/>
              </a:rPr>
              <a:t>(1 OCPU,1 GB Memory,0.5Gbit netz)</a:t>
            </a:r>
          </a:p>
          <a:p>
            <a:endParaRPr lang="de-A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a) Domainweiterleitung auf App </a:t>
            </a:r>
          </a:p>
          <a:p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b) </a:t>
            </a:r>
            <a:r>
              <a:rPr lang="de-A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Certificatehandling</a:t>
            </a: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 (https)</a:t>
            </a:r>
          </a:p>
          <a:p>
            <a:endParaRPr lang="de-A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2) APEX oder Datenbank Instance</a:t>
            </a:r>
          </a:p>
          <a:p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für die Applikationsentwicklung</a:t>
            </a:r>
          </a:p>
          <a:p>
            <a:endParaRPr lang="de-A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a) Apex Instance (nicht zu empfehlen) </a:t>
            </a:r>
          </a:p>
          <a:p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b) Oracle DB auch mit APEX</a:t>
            </a:r>
          </a:p>
          <a:p>
            <a:endParaRPr lang="de-A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3) </a:t>
            </a:r>
            <a:r>
              <a:rPr lang="de-AT" sz="1600" b="1" dirty="0" err="1">
                <a:latin typeface="Verdana" panose="020B0604030504040204" pitchFamily="34" charset="0"/>
                <a:ea typeface="Verdana" panose="020B0604030504040204" pitchFamily="34" charset="0"/>
              </a:rPr>
              <a:t>Object</a:t>
            </a:r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 Storage</a:t>
            </a:r>
            <a:endParaRPr lang="de-A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AutoNum type="alphaLcParenR"/>
            </a:pP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Für Medien und sonstige Files</a:t>
            </a:r>
          </a:p>
          <a:p>
            <a:pPr marL="342900" indent="-342900">
              <a:buAutoNum type="alphaLcParenR"/>
            </a:pP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Backup =&gt; </a:t>
            </a:r>
            <a:r>
              <a:rPr lang="de-A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datapump</a:t>
            </a: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A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it</a:t>
            </a:r>
            <a:endParaRPr lang="de-A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A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600" b="1" dirty="0">
                <a:latin typeface="Verdana" panose="020B0604030504040204" pitchFamily="34" charset="0"/>
                <a:ea typeface="Verdana" panose="020B0604030504040204" pitchFamily="34" charset="0"/>
              </a:rPr>
              <a:t>Ergibt:</a:t>
            </a:r>
            <a:br>
              <a:rPr lang="de-AT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Storage in Summe 60 GB</a:t>
            </a:r>
            <a:b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Linux Boot </a:t>
            </a:r>
            <a:r>
              <a:rPr lang="de-A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Volumn</a:t>
            </a:r>
            <a: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  <a:t> 47 GB</a:t>
            </a:r>
            <a:br>
              <a:rPr lang="de-AT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de-A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AT" sz="1400" b="1" dirty="0">
                <a:latin typeface="Verdana" panose="020B0604030504040204" pitchFamily="34" charset="0"/>
                <a:ea typeface="Verdana" panose="020B0604030504040204" pitchFamily="34" charset="0"/>
              </a:rPr>
              <a:t>Schafft bis zu 50 </a:t>
            </a:r>
            <a:r>
              <a:rPr lang="de-AT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active</a:t>
            </a:r>
            <a:r>
              <a:rPr lang="de-AT" sz="1400" b="1" dirty="0">
                <a:latin typeface="Verdana" panose="020B0604030504040204" pitchFamily="34" charset="0"/>
                <a:ea typeface="Verdana" panose="020B0604030504040204" pitchFamily="34" charset="0"/>
              </a:rPr>
              <a:t> Sessions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C73DD4-CC2F-4F0C-AA2B-60F12893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4" y="3736327"/>
            <a:ext cx="6755149" cy="143901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BD8B062-C32A-4441-B81D-D66E047F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4" y="5223591"/>
            <a:ext cx="5881942" cy="13648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B74D157-EF19-4852-9F2E-0A6FDD382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8" y="6075984"/>
            <a:ext cx="1121461" cy="56073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D86B7D0-938F-42B2-92EC-E7FEFA766CB7}"/>
              </a:ext>
            </a:extLst>
          </p:cNvPr>
          <p:cNvSpPr/>
          <p:nvPr/>
        </p:nvSpPr>
        <p:spPr>
          <a:xfrm>
            <a:off x="1666754" y="1319514"/>
            <a:ext cx="1539433" cy="219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40ECEC9-EA47-43CA-89BC-407631CBFF92}"/>
              </a:ext>
            </a:extLst>
          </p:cNvPr>
          <p:cNvSpPr/>
          <p:nvPr/>
        </p:nvSpPr>
        <p:spPr>
          <a:xfrm>
            <a:off x="408954" y="3011713"/>
            <a:ext cx="1539433" cy="219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C37FD8-A64A-4DD1-923C-93FE007CC10C}"/>
              </a:ext>
            </a:extLst>
          </p:cNvPr>
          <p:cNvSpPr/>
          <p:nvPr/>
        </p:nvSpPr>
        <p:spPr>
          <a:xfrm>
            <a:off x="1666754" y="4483993"/>
            <a:ext cx="509288" cy="219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EEDE4C-EAC4-4844-9408-427441929CC4}"/>
              </a:ext>
            </a:extLst>
          </p:cNvPr>
          <p:cNvSpPr/>
          <p:nvPr/>
        </p:nvSpPr>
        <p:spPr>
          <a:xfrm>
            <a:off x="1666754" y="4634244"/>
            <a:ext cx="509288" cy="219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1503DAC-8F15-45DC-8CED-6A55C6613085}"/>
              </a:ext>
            </a:extLst>
          </p:cNvPr>
          <p:cNvSpPr/>
          <p:nvPr/>
        </p:nvSpPr>
        <p:spPr>
          <a:xfrm>
            <a:off x="1948386" y="5223591"/>
            <a:ext cx="794813" cy="159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17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D1732-297C-483E-A789-F43B89E8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Bild von https://blog.cloudnueva.com/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ACE6B8-7CA7-4632-A629-F64632C1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D51-A1A0-4EBC-AE60-E9320B4F434B}" type="slidenum">
              <a:rPr lang="de-AT" smtClean="0"/>
              <a:t>9</a:t>
            </a:fld>
            <a:endParaRPr lang="de-AT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52D2391-037B-4043-A4A9-B7E73006845D}"/>
              </a:ext>
            </a:extLst>
          </p:cNvPr>
          <p:cNvSpPr/>
          <p:nvPr/>
        </p:nvSpPr>
        <p:spPr>
          <a:xfrm>
            <a:off x="5231876" y="2455682"/>
            <a:ext cx="1423448" cy="9733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highlight>
                <a:srgbClr val="FFFF00"/>
              </a:highlight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6FCFA3F-3285-4DEE-8FBD-680737CA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69" y="6075984"/>
            <a:ext cx="1121461" cy="560731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D555DC4-AD78-4134-8B37-24388C688681}"/>
              </a:ext>
            </a:extLst>
          </p:cNvPr>
          <p:cNvGrpSpPr/>
          <p:nvPr/>
        </p:nvGrpSpPr>
        <p:grpSpPr>
          <a:xfrm>
            <a:off x="411829" y="369302"/>
            <a:ext cx="8395498" cy="716757"/>
            <a:chOff x="1946311" y="2616748"/>
            <a:chExt cx="8395498" cy="716757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CA422B04-25AC-42AE-B454-273D299848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46311" y="2616748"/>
              <a:ext cx="337327" cy="716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1000" tIns="54000" rIns="81000" bIns="54000" anchor="ctr"/>
            <a:lstStyle/>
            <a:p>
              <a:pPr defTabSz="601266" eaLnBrk="0" hangingPunct="0"/>
              <a:r>
                <a:rPr lang="de-DE" altLang="de-DE" sz="2100" b="1" noProof="1">
                  <a:solidFill>
                    <a:srgbClr val="000000"/>
                  </a:solidFill>
                  <a:cs typeface="Arial" charset="0"/>
                </a:rPr>
                <a:t>B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ECB2BC67-384D-471E-9754-683BD32EB4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80172" y="2616748"/>
              <a:ext cx="8061637" cy="71675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62000" tIns="81000" rIns="108000" bIns="54000" anchor="ctr"/>
            <a:lstStyle/>
            <a:p>
              <a:pPr>
                <a:lnSpc>
                  <a:spcPct val="95000"/>
                </a:lnSpc>
                <a:spcAft>
                  <a:spcPts val="300"/>
                </a:spcAft>
                <a:buClr>
                  <a:srgbClr val="969696"/>
                </a:buClr>
              </a:pPr>
              <a:r>
                <a:rPr lang="de-DE" altLang="de-DE" sz="1600" b="1" noProof="1">
                  <a:solidFill>
                    <a:srgbClr val="003B5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Cloud to Car</a:t>
              </a:r>
            </a:p>
          </p:txBody>
        </p:sp>
      </p:grp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DBBA85EB-4285-4D9D-B671-6670DE20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82" y="1435713"/>
            <a:ext cx="9715018" cy="53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3B06CA-0E98-4E99-BF42-3EF605D9E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2" y="3402277"/>
            <a:ext cx="2947073" cy="141772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33BEE67-5D76-4AFD-8FEB-70837AC7C6AB}"/>
              </a:ext>
            </a:extLst>
          </p:cNvPr>
          <p:cNvCxnSpPr/>
          <p:nvPr/>
        </p:nvCxnSpPr>
        <p:spPr>
          <a:xfrm flipV="1">
            <a:off x="2650603" y="2731625"/>
            <a:ext cx="381964" cy="555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1906</Words>
  <Application>Microsoft Office PowerPoint</Application>
  <PresentationFormat>Breitbild</PresentationFormat>
  <Paragraphs>374</Paragraphs>
  <Slides>38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Arial</vt:lpstr>
      <vt:lpstr>Bebas Neue</vt:lpstr>
      <vt:lpstr>Calibri</vt:lpstr>
      <vt:lpstr>Calibri Light</vt:lpstr>
      <vt:lpstr>Courier New</vt:lpstr>
      <vt:lpstr>Verdana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Angelika Trippolt</dc:creator>
  <cp:lastModifiedBy>Thomas Lieber</cp:lastModifiedBy>
  <cp:revision>119</cp:revision>
  <dcterms:created xsi:type="dcterms:W3CDTF">2016-04-26T09:34:51Z</dcterms:created>
  <dcterms:modified xsi:type="dcterms:W3CDTF">2023-04-18T08:24:44Z</dcterms:modified>
</cp:coreProperties>
</file>